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60" r:id="rId12"/>
  </p:sldIdLst>
  <p:sldSz cx="13439775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0088"/>
    <a:srgbClr val="6AD1E2"/>
    <a:srgbClr val="D3F1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0" y="-732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E9EB5-0DB9-43CE-B686-62C7CB149A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1F8D5-346A-4973-9D6D-FE899E30CF0B}">
      <dgm:prSet phldrT="[Текст]"/>
      <dgm:spPr/>
      <dgm:t>
        <a:bodyPr/>
        <a:lstStyle/>
        <a:p>
          <a:r>
            <a:rPr lang="ru-RU" altLang="ru-RU" dirty="0">
              <a:solidFill>
                <a:schemeClr val="bg1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rPr>
            <a:t>НОМИНАЦИИ КОНКУРСА:</a:t>
          </a:r>
          <a:endParaRPr lang="ru-RU" dirty="0">
            <a:solidFill>
              <a:schemeClr val="bg1"/>
            </a:solidFill>
          </a:endParaRPr>
        </a:p>
      </dgm:t>
    </dgm:pt>
    <dgm:pt modelId="{B43FF3B3-B597-455B-BEBA-7A161263087B}" type="parTrans" cxnId="{A682F291-C8EE-4764-B880-3AD6F020CB5F}">
      <dgm:prSet/>
      <dgm:spPr/>
      <dgm:t>
        <a:bodyPr/>
        <a:lstStyle/>
        <a:p>
          <a:endParaRPr lang="ru-RU"/>
        </a:p>
      </dgm:t>
    </dgm:pt>
    <dgm:pt modelId="{E510EA5A-A746-4C49-8E9F-8DBD6851E1E8}" type="sibTrans" cxnId="{A682F291-C8EE-4764-B880-3AD6F020CB5F}">
      <dgm:prSet/>
      <dgm:spPr/>
      <dgm:t>
        <a:bodyPr/>
        <a:lstStyle/>
        <a:p>
          <a:endParaRPr lang="ru-RU"/>
        </a:p>
      </dgm:t>
    </dgm:pt>
    <dgm:pt modelId="{1492ED61-69A7-46B5-805D-8039520618CB}">
      <dgm:prSet/>
      <dgm:spPr/>
      <dgm:t>
        <a:bodyPr/>
        <a:lstStyle/>
        <a:p>
          <a:r>
            <a:rPr lang="ru-RU" sz="2800" kern="1200" dirty="0"/>
            <a:t>IT-безопасность;</a:t>
          </a:r>
        </a:p>
      </dgm:t>
    </dgm:pt>
    <dgm:pt modelId="{70D439D8-BCB1-4A7D-8B8B-2A011EAF97FB}" type="parTrans" cxnId="{6F7675F1-70AD-49DB-AE5C-BC02015C4847}">
      <dgm:prSet/>
      <dgm:spPr/>
      <dgm:t>
        <a:bodyPr/>
        <a:lstStyle/>
        <a:p>
          <a:endParaRPr lang="ru-RU"/>
        </a:p>
      </dgm:t>
    </dgm:pt>
    <dgm:pt modelId="{87FFC34F-B32C-4B0B-AF60-752A18606373}" type="sibTrans" cxnId="{6F7675F1-70AD-49DB-AE5C-BC02015C4847}">
      <dgm:prSet/>
      <dgm:spPr/>
      <dgm:t>
        <a:bodyPr/>
        <a:lstStyle/>
        <a:p>
          <a:endParaRPr lang="ru-RU"/>
        </a:p>
      </dgm:t>
    </dgm:pt>
    <dgm:pt modelId="{7C3636D8-CF96-453A-9A93-36A32658D0A9}">
      <dgm:prSet/>
      <dgm:spPr/>
      <dgm:t>
        <a:bodyPr/>
        <a:lstStyle/>
        <a:p>
          <a:r>
            <a:rPr lang="ru-RU" sz="2800" kern="1200" dirty="0"/>
            <a:t>IT в медицине;</a:t>
          </a:r>
        </a:p>
      </dgm:t>
    </dgm:pt>
    <dgm:pt modelId="{2C346220-A3A4-4883-9E57-4A0050C996D3}" type="parTrans" cxnId="{1FA489B0-ACB5-4553-A9F5-CA59031FDFA4}">
      <dgm:prSet/>
      <dgm:spPr/>
      <dgm:t>
        <a:bodyPr/>
        <a:lstStyle/>
        <a:p>
          <a:endParaRPr lang="ru-RU"/>
        </a:p>
      </dgm:t>
    </dgm:pt>
    <dgm:pt modelId="{3695E831-0500-429F-AF2B-D8325ACC5C41}" type="sibTrans" cxnId="{1FA489B0-ACB5-4553-A9F5-CA59031FDFA4}">
      <dgm:prSet/>
      <dgm:spPr/>
      <dgm:t>
        <a:bodyPr/>
        <a:lstStyle/>
        <a:p>
          <a:endParaRPr lang="ru-RU"/>
        </a:p>
      </dgm:t>
    </dgm:pt>
    <dgm:pt modelId="{92DCF96B-D7FA-42AE-A8B1-09277F1FF270}">
      <dgm:prSet/>
      <dgm:spPr/>
      <dgm:t>
        <a:bodyPr/>
        <a:lstStyle/>
        <a:p>
          <a:r>
            <a:rPr lang="ru-RU" sz="2800" kern="1200" dirty="0"/>
            <a:t>IT в образовании;</a:t>
          </a:r>
        </a:p>
      </dgm:t>
    </dgm:pt>
    <dgm:pt modelId="{631E8D00-D456-43F4-8499-FEBBF725575A}" type="parTrans" cxnId="{7FCBDCA8-F106-41AF-BC0B-E779691C9720}">
      <dgm:prSet/>
      <dgm:spPr/>
      <dgm:t>
        <a:bodyPr/>
        <a:lstStyle/>
        <a:p>
          <a:endParaRPr lang="ru-RU"/>
        </a:p>
      </dgm:t>
    </dgm:pt>
    <dgm:pt modelId="{613FB331-DFED-4EF1-92B3-CA035DE7B709}" type="sibTrans" cxnId="{7FCBDCA8-F106-41AF-BC0B-E779691C9720}">
      <dgm:prSet/>
      <dgm:spPr/>
      <dgm:t>
        <a:bodyPr/>
        <a:lstStyle/>
        <a:p>
          <a:endParaRPr lang="ru-RU"/>
        </a:p>
      </dgm:t>
    </dgm:pt>
    <dgm:pt modelId="{DE04BEF6-246F-4369-B313-95F9CBAA2839}">
      <dgm:prSet/>
      <dgm:spPr/>
      <dgm:t>
        <a:bodyPr/>
        <a:lstStyle/>
        <a:p>
          <a:r>
            <a:rPr lang="ru-RU" sz="2800" kern="1200" dirty="0"/>
            <a:t>IT в энергетике;</a:t>
          </a:r>
        </a:p>
      </dgm:t>
    </dgm:pt>
    <dgm:pt modelId="{71D0D2D8-EAE0-4433-B45C-997BDA49C175}" type="parTrans" cxnId="{6D45E9F2-5EAD-4BA9-8C68-7449A9C22B8C}">
      <dgm:prSet/>
      <dgm:spPr/>
      <dgm:t>
        <a:bodyPr/>
        <a:lstStyle/>
        <a:p>
          <a:endParaRPr lang="ru-RU"/>
        </a:p>
      </dgm:t>
    </dgm:pt>
    <dgm:pt modelId="{4873EC1E-FF56-47DE-8873-047091AE1E82}" type="sibTrans" cxnId="{6D45E9F2-5EAD-4BA9-8C68-7449A9C22B8C}">
      <dgm:prSet/>
      <dgm:spPr/>
      <dgm:t>
        <a:bodyPr/>
        <a:lstStyle/>
        <a:p>
          <a:endParaRPr lang="ru-RU"/>
        </a:p>
      </dgm:t>
    </dgm:pt>
    <dgm:pt modelId="{E18AB927-266B-4D2C-A1C1-4268B1B07DAC}">
      <dgm:prSet/>
      <dgm:spPr/>
      <dgm:t>
        <a:bodyPr/>
        <a:lstStyle/>
        <a:p>
          <a:r>
            <a:rPr lang="ru-RU" sz="2800" kern="1200" dirty="0"/>
            <a:t>Лучшее мобильное приложение;</a:t>
          </a:r>
        </a:p>
      </dgm:t>
    </dgm:pt>
    <dgm:pt modelId="{15A848C0-AE29-4D7B-A22D-4A3EB9267245}" type="parTrans" cxnId="{D5EDC7C7-ADEC-4890-A3FD-E66EA8D94CEC}">
      <dgm:prSet/>
      <dgm:spPr/>
      <dgm:t>
        <a:bodyPr/>
        <a:lstStyle/>
        <a:p>
          <a:endParaRPr lang="ru-RU"/>
        </a:p>
      </dgm:t>
    </dgm:pt>
    <dgm:pt modelId="{D1FBE268-F470-4447-AA4C-BC3104FE0385}" type="sibTrans" cxnId="{D5EDC7C7-ADEC-4890-A3FD-E66EA8D94CEC}">
      <dgm:prSet/>
      <dgm:spPr/>
      <dgm:t>
        <a:bodyPr/>
        <a:lstStyle/>
        <a:p>
          <a:endParaRPr lang="ru-RU"/>
        </a:p>
      </dgm:t>
    </dgm:pt>
    <dgm:pt modelId="{404FDD4E-1DD6-49AB-956C-5CE57EE60F08}">
      <dgm:prSet/>
      <dgm:spPr/>
      <dgm:t>
        <a:bodyPr/>
        <a:lstStyle/>
        <a:p>
          <a:r>
            <a:rPr lang="ru-RU" sz="2800" kern="1200" dirty="0"/>
            <a:t>Специальный приз «</a:t>
          </a:r>
          <a:r>
            <a:rPr lang="en-US" sz="2800" kern="1200" dirty="0"/>
            <a:t>IT</a:t>
          </a:r>
          <a:r>
            <a:rPr lang="ru-RU" sz="2800" kern="1200" dirty="0"/>
            <a:t> в импортозамещении»</a:t>
          </a:r>
          <a:r>
            <a:rPr lang="en-US" sz="2800" kern="1200" dirty="0"/>
            <a:t>;</a:t>
          </a:r>
          <a:endParaRPr lang="ru-RU" sz="2800" kern="1200" dirty="0"/>
        </a:p>
      </dgm:t>
    </dgm:pt>
    <dgm:pt modelId="{F1DDE648-5804-4CC9-A6DA-7372BEBE64A8}" type="parTrans" cxnId="{D7831A8F-A21E-4941-B925-FE999A80AE21}">
      <dgm:prSet/>
      <dgm:spPr/>
      <dgm:t>
        <a:bodyPr/>
        <a:lstStyle/>
        <a:p>
          <a:endParaRPr lang="ru-RU"/>
        </a:p>
      </dgm:t>
    </dgm:pt>
    <dgm:pt modelId="{F8AFBB17-FCD5-45E8-A06D-45321B31C3A8}" type="sibTrans" cxnId="{D7831A8F-A21E-4941-B925-FE999A80AE21}">
      <dgm:prSet/>
      <dgm:spPr/>
      <dgm:t>
        <a:bodyPr/>
        <a:lstStyle/>
        <a:p>
          <a:endParaRPr lang="ru-RU"/>
        </a:p>
      </dgm:t>
    </dgm:pt>
    <dgm:pt modelId="{751682D6-5F33-4C98-BFC5-CABBAC94811D}">
      <dgm:prSet/>
      <dgm:spPr/>
      <dgm:t>
        <a:bodyPr/>
        <a:lstStyle/>
        <a:p>
          <a:r>
            <a:rPr lang="ru-RU" sz="2800" kern="1200" dirty="0"/>
            <a:t>Специальный приз «Интернет вещей»;</a:t>
          </a:r>
        </a:p>
      </dgm:t>
    </dgm:pt>
    <dgm:pt modelId="{A5EA2A1E-4ADB-4A47-9993-374D76D9F796}" type="parTrans" cxnId="{74EF1AE8-9F00-41C1-AEA0-C46A3EE552A1}">
      <dgm:prSet/>
      <dgm:spPr/>
      <dgm:t>
        <a:bodyPr/>
        <a:lstStyle/>
        <a:p>
          <a:endParaRPr lang="ru-RU"/>
        </a:p>
      </dgm:t>
    </dgm:pt>
    <dgm:pt modelId="{99E53E20-0A34-4A00-8E7D-D63B0749990F}" type="sibTrans" cxnId="{74EF1AE8-9F00-41C1-AEA0-C46A3EE552A1}">
      <dgm:prSet/>
      <dgm:spPr/>
      <dgm:t>
        <a:bodyPr/>
        <a:lstStyle/>
        <a:p>
          <a:endParaRPr lang="ru-RU"/>
        </a:p>
      </dgm:t>
    </dgm:pt>
    <dgm:pt modelId="{BB934C62-5F57-4ECE-B65F-542CFEF2786D}">
      <dgm:prSet/>
      <dgm:spPr/>
      <dgm:t>
        <a:bodyPr/>
        <a:lstStyle/>
        <a:p>
          <a:r>
            <a:rPr lang="ru-RU" sz="2800" kern="1200" dirty="0"/>
            <a:t>Специальный приз «Лучший стартап-проект»,</a:t>
          </a:r>
        </a:p>
      </dgm:t>
    </dgm:pt>
    <dgm:pt modelId="{D79489DC-44F9-46AC-B0DF-E1A95044512D}" type="parTrans" cxnId="{83025D7C-83AC-46AA-AFD9-E62AF0F74C9E}">
      <dgm:prSet/>
      <dgm:spPr/>
      <dgm:t>
        <a:bodyPr/>
        <a:lstStyle/>
        <a:p>
          <a:endParaRPr lang="ru-RU"/>
        </a:p>
      </dgm:t>
    </dgm:pt>
    <dgm:pt modelId="{78B1656E-09DE-4412-BE6C-B6FA8E7E94AA}" type="sibTrans" cxnId="{83025D7C-83AC-46AA-AFD9-E62AF0F74C9E}">
      <dgm:prSet/>
      <dgm:spPr/>
      <dgm:t>
        <a:bodyPr/>
        <a:lstStyle/>
        <a:p>
          <a:endParaRPr lang="ru-RU"/>
        </a:p>
      </dgm:t>
    </dgm:pt>
    <dgm:pt modelId="{EB486916-CEB6-4BF2-948B-A9072AEB095B}">
      <dgm:prSet/>
      <dgm:spPr/>
      <dgm:t>
        <a:bodyPr/>
        <a:lstStyle/>
        <a:p>
          <a:r>
            <a:rPr lang="ru-RU" sz="2800" kern="1200" dirty="0"/>
            <a:t>Гран-при</a:t>
          </a:r>
        </a:p>
      </dgm:t>
    </dgm:pt>
    <dgm:pt modelId="{CD792CA9-A696-4CC8-863C-E3EB1EC71726}" type="parTrans" cxnId="{41797907-82A6-45AF-AE08-89F3FA5F33B6}">
      <dgm:prSet/>
      <dgm:spPr/>
      <dgm:t>
        <a:bodyPr/>
        <a:lstStyle/>
        <a:p>
          <a:endParaRPr lang="ru-RU"/>
        </a:p>
      </dgm:t>
    </dgm:pt>
    <dgm:pt modelId="{996AC795-EB3B-4B10-A253-96AFC6C1C8ED}" type="sibTrans" cxnId="{41797907-82A6-45AF-AE08-89F3FA5F33B6}">
      <dgm:prSet/>
      <dgm:spPr/>
      <dgm:t>
        <a:bodyPr/>
        <a:lstStyle/>
        <a:p>
          <a:endParaRPr lang="ru-RU"/>
        </a:p>
      </dgm:t>
    </dgm:pt>
    <dgm:pt modelId="{C5D3A224-3BB4-487B-BCB8-8768040E7C52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I</a:t>
          </a:r>
          <a:r>
            <a:rPr lang="ru-RU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 в радиоэлектронике и робототехнике;</a:t>
          </a:r>
        </a:p>
      </dgm:t>
    </dgm:pt>
    <dgm:pt modelId="{A6F2AAA9-2678-4E04-8D54-1CDDC9983209}" type="parTrans" cxnId="{F733B57C-7496-45F8-858E-28846B1476B9}">
      <dgm:prSet/>
      <dgm:spPr/>
      <dgm:t>
        <a:bodyPr/>
        <a:lstStyle/>
        <a:p>
          <a:endParaRPr lang="ru-RU"/>
        </a:p>
      </dgm:t>
    </dgm:pt>
    <dgm:pt modelId="{304FB31D-C6F4-4462-A3E5-84B57A7F74B5}" type="sibTrans" cxnId="{F733B57C-7496-45F8-858E-28846B1476B9}">
      <dgm:prSet/>
      <dgm:spPr/>
      <dgm:t>
        <a:bodyPr/>
        <a:lstStyle/>
        <a:p>
          <a:endParaRPr lang="ru-RU"/>
        </a:p>
      </dgm:t>
    </dgm:pt>
    <dgm:pt modelId="{BF87EB85-B0D8-4365-B958-CD5314422A41}" type="pres">
      <dgm:prSet presAssocID="{390E9EB5-0DB9-43CE-B686-62C7CB149A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ECA5B-2E96-44AB-AB0D-AC101D85C6F7}" type="pres">
      <dgm:prSet presAssocID="{59A1F8D5-346A-4973-9D6D-FE899E30CF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B896A-8425-467D-A247-5DFDC086DE88}" type="pres">
      <dgm:prSet presAssocID="{59A1F8D5-346A-4973-9D6D-FE899E30CF0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BB4A3F-BDAC-4A8D-B60D-9490C66B2097}" type="presOf" srcId="{EB486916-CEB6-4BF2-948B-A9072AEB095B}" destId="{D4AB896A-8425-467D-A247-5DFDC086DE88}" srcOrd="0" destOrd="9" presId="urn:microsoft.com/office/officeart/2005/8/layout/vList2"/>
    <dgm:cxn modelId="{1FA489B0-ACB5-4553-A9F5-CA59031FDFA4}" srcId="{59A1F8D5-346A-4973-9D6D-FE899E30CF0B}" destId="{7C3636D8-CF96-453A-9A93-36A32658D0A9}" srcOrd="2" destOrd="0" parTransId="{2C346220-A3A4-4883-9E57-4A0050C996D3}" sibTransId="{3695E831-0500-429F-AF2B-D8325ACC5C41}"/>
    <dgm:cxn modelId="{AFCDFFA5-910C-4FD5-B60A-5B2BADE7104E}" type="presOf" srcId="{404FDD4E-1DD6-49AB-956C-5CE57EE60F08}" destId="{D4AB896A-8425-467D-A247-5DFDC086DE88}" srcOrd="0" destOrd="6" presId="urn:microsoft.com/office/officeart/2005/8/layout/vList2"/>
    <dgm:cxn modelId="{83025D7C-83AC-46AA-AFD9-E62AF0F74C9E}" srcId="{59A1F8D5-346A-4973-9D6D-FE899E30CF0B}" destId="{BB934C62-5F57-4ECE-B65F-542CFEF2786D}" srcOrd="8" destOrd="0" parTransId="{D79489DC-44F9-46AC-B0DF-E1A95044512D}" sibTransId="{78B1656E-09DE-4412-BE6C-B6FA8E7E94AA}"/>
    <dgm:cxn modelId="{74EF1AE8-9F00-41C1-AEA0-C46A3EE552A1}" srcId="{59A1F8D5-346A-4973-9D6D-FE899E30CF0B}" destId="{751682D6-5F33-4C98-BFC5-CABBAC94811D}" srcOrd="7" destOrd="0" parTransId="{A5EA2A1E-4ADB-4A47-9993-374D76D9F796}" sibTransId="{99E53E20-0A34-4A00-8E7D-D63B0749990F}"/>
    <dgm:cxn modelId="{6F7675F1-70AD-49DB-AE5C-BC02015C4847}" srcId="{59A1F8D5-346A-4973-9D6D-FE899E30CF0B}" destId="{1492ED61-69A7-46B5-805D-8039520618CB}" srcOrd="1" destOrd="0" parTransId="{70D439D8-BCB1-4A7D-8B8B-2A011EAF97FB}" sibTransId="{87FFC34F-B32C-4B0B-AF60-752A18606373}"/>
    <dgm:cxn modelId="{D7831A8F-A21E-4941-B925-FE999A80AE21}" srcId="{59A1F8D5-346A-4973-9D6D-FE899E30CF0B}" destId="{404FDD4E-1DD6-49AB-956C-5CE57EE60F08}" srcOrd="6" destOrd="0" parTransId="{F1DDE648-5804-4CC9-A6DA-7372BEBE64A8}" sibTransId="{F8AFBB17-FCD5-45E8-A06D-45321B31C3A8}"/>
    <dgm:cxn modelId="{7761605F-B847-49FC-AE5C-EBC337B95603}" type="presOf" srcId="{7C3636D8-CF96-453A-9A93-36A32658D0A9}" destId="{D4AB896A-8425-467D-A247-5DFDC086DE88}" srcOrd="0" destOrd="2" presId="urn:microsoft.com/office/officeart/2005/8/layout/vList2"/>
    <dgm:cxn modelId="{D5EDC7C7-ADEC-4890-A3FD-E66EA8D94CEC}" srcId="{59A1F8D5-346A-4973-9D6D-FE899E30CF0B}" destId="{E18AB927-266B-4D2C-A1C1-4268B1B07DAC}" srcOrd="5" destOrd="0" parTransId="{15A848C0-AE29-4D7B-A22D-4A3EB9267245}" sibTransId="{D1FBE268-F470-4447-AA4C-BC3104FE0385}"/>
    <dgm:cxn modelId="{861521F3-1A3C-4514-A315-10E1D0CC2B76}" type="presOf" srcId="{C5D3A224-3BB4-487B-BCB8-8768040E7C52}" destId="{D4AB896A-8425-467D-A247-5DFDC086DE88}" srcOrd="0" destOrd="0" presId="urn:microsoft.com/office/officeart/2005/8/layout/vList2"/>
    <dgm:cxn modelId="{EBF1EC0D-3A1C-405B-AC5C-9217799B4AB5}" type="presOf" srcId="{E18AB927-266B-4D2C-A1C1-4268B1B07DAC}" destId="{D4AB896A-8425-467D-A247-5DFDC086DE88}" srcOrd="0" destOrd="5" presId="urn:microsoft.com/office/officeart/2005/8/layout/vList2"/>
    <dgm:cxn modelId="{7FCBDCA8-F106-41AF-BC0B-E779691C9720}" srcId="{59A1F8D5-346A-4973-9D6D-FE899E30CF0B}" destId="{92DCF96B-D7FA-42AE-A8B1-09277F1FF270}" srcOrd="3" destOrd="0" parTransId="{631E8D00-D456-43F4-8499-FEBBF725575A}" sibTransId="{613FB331-DFED-4EF1-92B3-CA035DE7B709}"/>
    <dgm:cxn modelId="{A10AE3B9-DE45-43C0-A016-BB66140BD6FF}" type="presOf" srcId="{751682D6-5F33-4C98-BFC5-CABBAC94811D}" destId="{D4AB896A-8425-467D-A247-5DFDC086DE88}" srcOrd="0" destOrd="7" presId="urn:microsoft.com/office/officeart/2005/8/layout/vList2"/>
    <dgm:cxn modelId="{A682F291-C8EE-4764-B880-3AD6F020CB5F}" srcId="{390E9EB5-0DB9-43CE-B686-62C7CB149AA4}" destId="{59A1F8D5-346A-4973-9D6D-FE899E30CF0B}" srcOrd="0" destOrd="0" parTransId="{B43FF3B3-B597-455B-BEBA-7A161263087B}" sibTransId="{E510EA5A-A746-4C49-8E9F-8DBD6851E1E8}"/>
    <dgm:cxn modelId="{CA251ED2-FE42-428D-832F-35141B5BDDE8}" type="presOf" srcId="{390E9EB5-0DB9-43CE-B686-62C7CB149AA4}" destId="{BF87EB85-B0D8-4365-B958-CD5314422A41}" srcOrd="0" destOrd="0" presId="urn:microsoft.com/office/officeart/2005/8/layout/vList2"/>
    <dgm:cxn modelId="{41797907-82A6-45AF-AE08-89F3FA5F33B6}" srcId="{59A1F8D5-346A-4973-9D6D-FE899E30CF0B}" destId="{EB486916-CEB6-4BF2-948B-A9072AEB095B}" srcOrd="9" destOrd="0" parTransId="{CD792CA9-A696-4CC8-863C-E3EB1EC71726}" sibTransId="{996AC795-EB3B-4B10-A253-96AFC6C1C8ED}"/>
    <dgm:cxn modelId="{20D3BAA9-0F96-4F8D-BAD7-E039291DF462}" type="presOf" srcId="{92DCF96B-D7FA-42AE-A8B1-09277F1FF270}" destId="{D4AB896A-8425-467D-A247-5DFDC086DE88}" srcOrd="0" destOrd="3" presId="urn:microsoft.com/office/officeart/2005/8/layout/vList2"/>
    <dgm:cxn modelId="{0D68653E-D5C6-4D39-9C5A-44DE331FD403}" type="presOf" srcId="{59A1F8D5-346A-4973-9D6D-FE899E30CF0B}" destId="{788ECA5B-2E96-44AB-AB0D-AC101D85C6F7}" srcOrd="0" destOrd="0" presId="urn:microsoft.com/office/officeart/2005/8/layout/vList2"/>
    <dgm:cxn modelId="{00153AD0-E944-4CEF-A81A-AC26FEE85B6C}" type="presOf" srcId="{1492ED61-69A7-46B5-805D-8039520618CB}" destId="{D4AB896A-8425-467D-A247-5DFDC086DE88}" srcOrd="0" destOrd="1" presId="urn:microsoft.com/office/officeart/2005/8/layout/vList2"/>
    <dgm:cxn modelId="{AD987238-8D84-48DF-AA7B-29BF5180AE58}" type="presOf" srcId="{DE04BEF6-246F-4369-B313-95F9CBAA2839}" destId="{D4AB896A-8425-467D-A247-5DFDC086DE88}" srcOrd="0" destOrd="4" presId="urn:microsoft.com/office/officeart/2005/8/layout/vList2"/>
    <dgm:cxn modelId="{6D45E9F2-5EAD-4BA9-8C68-7449A9C22B8C}" srcId="{59A1F8D5-346A-4973-9D6D-FE899E30CF0B}" destId="{DE04BEF6-246F-4369-B313-95F9CBAA2839}" srcOrd="4" destOrd="0" parTransId="{71D0D2D8-EAE0-4433-B45C-997BDA49C175}" sibTransId="{4873EC1E-FF56-47DE-8873-047091AE1E82}"/>
    <dgm:cxn modelId="{F733B57C-7496-45F8-858E-28846B1476B9}" srcId="{59A1F8D5-346A-4973-9D6D-FE899E30CF0B}" destId="{C5D3A224-3BB4-487B-BCB8-8768040E7C52}" srcOrd="0" destOrd="0" parTransId="{A6F2AAA9-2678-4E04-8D54-1CDDC9983209}" sibTransId="{304FB31D-C6F4-4462-A3E5-84B57A7F74B5}"/>
    <dgm:cxn modelId="{E3913BB9-3EF5-48F0-80B7-778D73B1BC6C}" type="presOf" srcId="{BB934C62-5F57-4ECE-B65F-542CFEF2786D}" destId="{D4AB896A-8425-467D-A247-5DFDC086DE88}" srcOrd="0" destOrd="8" presId="urn:microsoft.com/office/officeart/2005/8/layout/vList2"/>
    <dgm:cxn modelId="{B53126E7-F2E2-49F5-A47E-A12534744B58}" type="presParOf" srcId="{BF87EB85-B0D8-4365-B958-CD5314422A41}" destId="{788ECA5B-2E96-44AB-AB0D-AC101D85C6F7}" srcOrd="0" destOrd="0" presId="urn:microsoft.com/office/officeart/2005/8/layout/vList2"/>
    <dgm:cxn modelId="{2DF744D6-FE12-42D8-A74E-E70D773E109E}" type="presParOf" srcId="{BF87EB85-B0D8-4365-B958-CD5314422A41}" destId="{D4AB896A-8425-467D-A247-5DFDC086DE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118AC-1754-4A28-9737-C8DEEDCA96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2F673-2089-4F10-84CB-0212296C142B}">
      <dgm:prSet phldrT="[Текст]" custT="1"/>
      <dgm:spPr/>
      <dgm:t>
        <a:bodyPr/>
        <a:lstStyle/>
        <a:p>
          <a:pPr>
            <a:lnSpc>
              <a:spcPct val="100000"/>
            </a:lnSpc>
            <a:buSzPts val="1400"/>
          </a:pPr>
          <a:r>
            <a:rPr lang="ru-RU" altLang="ru-RU" sz="1800" dirty="0">
              <a:cs typeface="Times New Roman" panose="02020603050405020304" pitchFamily="18" charset="0"/>
            </a:rPr>
            <a:t>Цель Конкурса – формирование базиса для развития интеллектуального потенциала и конкурентоспособности в сфере радиоэлектроники.</a:t>
          </a:r>
          <a:endParaRPr lang="ru-RU" sz="1800" dirty="0"/>
        </a:p>
      </dgm:t>
    </dgm:pt>
    <dgm:pt modelId="{4AA9E19F-3FAD-4036-A332-5B4F5D782872}" type="parTrans" cxnId="{79EC74C7-6458-40CB-93F0-33767DE7F63A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B959A40E-BF8F-4776-873C-B7CDC510C454}" type="sibTrans" cxnId="{79EC74C7-6458-40CB-93F0-33767DE7F63A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D3C42E78-BA68-4281-8A2D-3485E096C3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>
              <a:cs typeface="Times New Roman" panose="02020603050405020304" pitchFamily="18" charset="0"/>
            </a:rPr>
            <a:t>Задачи Конкурса:</a:t>
          </a:r>
        </a:p>
      </dgm:t>
    </dgm:pt>
    <dgm:pt modelId="{595DF3B6-8BF0-4B2B-BD9B-7D6EC07E91A7}" type="parTrans" cxnId="{79ECB157-6FFD-4A4C-B363-B55C05840323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1F090852-EBB6-4A06-AD43-9506610EA464}" type="sibTrans" cxnId="{79ECB157-6FFD-4A4C-B363-B55C05840323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B1D18721-5755-4470-932A-23FD247C2B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dirty="0">
              <a:cs typeface="Times New Roman" panose="02020603050405020304" pitchFamily="18" charset="0"/>
            </a:rPr>
            <a:t>Активное вовлечение молодежной аудитории в область радиоэлектронных технологий;</a:t>
          </a:r>
        </a:p>
      </dgm:t>
    </dgm:pt>
    <dgm:pt modelId="{A148EB6C-317E-41D3-A343-32BA5A25434A}" type="parTrans" cxnId="{0DA7767A-2365-40E8-9E0A-268FC53006C5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C1CC6E25-65FF-4D2A-87FA-505DC9FEC1A5}" type="sibTrans" cxnId="{0DA7767A-2365-40E8-9E0A-268FC53006C5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A47AA15D-136E-4F98-B59D-C729C35C7A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dirty="0">
              <a:cs typeface="Times New Roman" panose="02020603050405020304" pitchFamily="18" charset="0"/>
            </a:rPr>
            <a:t>Популяризация профессии инженера в области радиоэлектронных технологий в Российской Федерации;</a:t>
          </a:r>
        </a:p>
      </dgm:t>
    </dgm:pt>
    <dgm:pt modelId="{48441126-11DD-4FE9-92B0-CEE365B8EB81}" type="parTrans" cxnId="{DBBA8BCB-80C1-4774-8EB0-9DB7292A79F8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E362DC23-33B7-4B15-82D8-2A51029EF552}" type="sibTrans" cxnId="{DBBA8BCB-80C1-4774-8EB0-9DB7292A79F8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5CE82DD5-FF2D-44AD-916E-A337441282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dirty="0">
              <a:cs typeface="Times New Roman" panose="02020603050405020304" pitchFamily="18" charset="0"/>
            </a:rPr>
            <a:t>Развитие инновационного движения в сфере радиоэлектронных технологий;</a:t>
          </a:r>
        </a:p>
      </dgm:t>
    </dgm:pt>
    <dgm:pt modelId="{354913E3-016B-45FF-9428-2949F4E59E3A}" type="parTrans" cxnId="{0D57EA10-2D14-4006-9230-2D8685C939E4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1432B50F-0DE0-4C5E-A494-17D540A9F33F}" type="sibTrans" cxnId="{0D57EA10-2D14-4006-9230-2D8685C939E4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B3A608BF-AD5D-48AF-A296-884EA4B769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dirty="0">
              <a:cs typeface="Times New Roman" panose="02020603050405020304" pitchFamily="18" charset="0"/>
            </a:rPr>
            <a:t>Поддержка и стимулирование творчества молодежи в области радиоэлектронных технологий;</a:t>
          </a:r>
        </a:p>
      </dgm:t>
    </dgm:pt>
    <dgm:pt modelId="{4DA4DB4C-B048-412B-8A1A-92B33B4FF206}" type="parTrans" cxnId="{3CA5F266-6FBB-468F-BA30-7899B35F3D65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CED5BFF5-ADE3-4BF2-B97A-AB95BC42E181}" type="sibTrans" cxnId="{3CA5F266-6FBB-468F-BA30-7899B35F3D65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B62686AF-7EC4-44E7-9AE3-E828AEBC6B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dirty="0">
              <a:cs typeface="Times New Roman" panose="02020603050405020304" pitchFamily="18" charset="0"/>
            </a:rPr>
            <a:t>Поддержка и развитие перспективных стартапов в сфере радиоэлектронных технологий.</a:t>
          </a:r>
        </a:p>
      </dgm:t>
    </dgm:pt>
    <dgm:pt modelId="{DE874E1E-15CC-4A68-967B-665CB6E06E68}" type="parTrans" cxnId="{2E93CFCD-5A43-496D-9D79-D8794CF7B2DA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CD9F5C03-CA85-4F7E-BFA4-B50CD58FB255}" type="sibTrans" cxnId="{2E93CFCD-5A43-496D-9D79-D8794CF7B2DA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51515E67-0AF0-48B9-8264-A21DA23B06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dirty="0">
              <a:cs typeface="Times New Roman" panose="02020603050405020304" pitchFamily="18" charset="0"/>
            </a:rPr>
            <a:t>5 номинаций</a:t>
          </a:r>
          <a:r>
            <a:rPr lang="en-US" altLang="ru-RU" sz="1800" dirty="0">
              <a:cs typeface="Times New Roman" panose="02020603050405020304" pitchFamily="18" charset="0"/>
            </a:rPr>
            <a:t>:</a:t>
          </a:r>
          <a:endParaRPr lang="ru-RU" altLang="ru-RU" sz="1800" dirty="0">
            <a:cs typeface="Times New Roman" panose="02020603050405020304" pitchFamily="18" charset="0"/>
          </a:endParaRPr>
        </a:p>
      </dgm:t>
    </dgm:pt>
    <dgm:pt modelId="{72C64173-8344-4F75-B019-97C134F677FA}" type="parTrans" cxnId="{0453DAEB-E1F5-40BB-8FF0-ADD567F6607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DB7E5B4A-BB1D-4595-8363-3C549E5E601B}" type="sibTrans" cxnId="{0453DAEB-E1F5-40BB-8FF0-ADD567F66074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D4D7A9F0-C0CC-4A60-B053-754D6E80F98D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Лучший инновационный проект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</dgm:t>
    </dgm:pt>
    <dgm:pt modelId="{8B9CD327-81C5-417B-B1B8-2457CFABFE76}" type="parTrans" cxnId="{1B06F0C7-C5CE-44DF-81F7-28DB77F7E82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4EDCF544-9407-4677-8DCE-0EAE0A6837D3}" type="sibTrans" cxnId="{1B06F0C7-C5CE-44DF-81F7-28DB77F7E82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141EB1E8-BB97-4E11-A07D-9AF2E1367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Лучшая инновационная идея и рациональное предложение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</dgm:t>
    </dgm:pt>
    <dgm:pt modelId="{2DD1D1AC-3793-4264-9023-E6C2928D689D}" type="parTrans" cxnId="{65CBE1C3-8DC2-4000-AD0D-2876795E48C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DE6F6AA3-C391-4ADB-AA02-932C8B575B0A}" type="sibTrans" cxnId="{65CBE1C3-8DC2-4000-AD0D-2876795E48C9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5D7AFBC9-E159-4B53-9052-8FCC365758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Лучшая научная работа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</dgm:t>
    </dgm:pt>
    <dgm:pt modelId="{129AFC81-0485-481A-A4DD-B32EDAC7D3B0}" type="parTrans" cxnId="{C8BD7D0C-0EF8-47AB-B068-845A24801BF6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47842F67-16CD-4088-B7A7-F35ADC62FA18}" type="sibTrans" cxnId="{C8BD7D0C-0EF8-47AB-B068-845A24801BF6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4C44B182-A48B-4F9A-A69F-9CAFE9CBD8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Моё предприятие/мой ВУЗ будущего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</dgm:t>
    </dgm:pt>
    <dgm:pt modelId="{659DC27F-990A-4D4A-BFBB-20EBF76D645B}" type="parTrans" cxnId="{D2DBE53F-87EF-41AB-948B-E58DF9430D9E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F8874B6B-0D4E-45DF-B11A-DD85968802AD}" type="sibTrans" cxnId="{D2DBE53F-87EF-41AB-948B-E58DF9430D9E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BB3E32F4-3275-4531-8BCA-D553844E2B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Лучшая команда инженеров.</a:t>
          </a:r>
        </a:p>
      </dgm:t>
    </dgm:pt>
    <dgm:pt modelId="{63DBBA7E-2973-43CB-8889-248D594F5C34}" type="parTrans" cxnId="{A7DE007A-BB5D-499D-AE07-67475301AA36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C62E217C-468F-449A-984C-77C2E53FBFCC}" type="sibTrans" cxnId="{A7DE007A-BB5D-499D-AE07-67475301AA36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9C13164F-7002-45FB-B8DE-2E258B9FA70F}" type="pres">
      <dgm:prSet presAssocID="{9B6118AC-1754-4A28-9737-C8DEEDCA96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4C5A-3E7F-498C-97FA-4174FD6EB01C}" type="pres">
      <dgm:prSet presAssocID="{CA02F673-2089-4F10-84CB-0212296C142B}" presName="parentText" presStyleLbl="node1" presStyleIdx="0" presStyleCnt="3" custScaleY="46922" custLinFactY="-1118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344F4-5B1A-4D57-9B3E-895ABD9F94E6}" type="pres">
      <dgm:prSet presAssocID="{B959A40E-BF8F-4776-873C-B7CDC510C454}" presName="spacer" presStyleCnt="0"/>
      <dgm:spPr/>
    </dgm:pt>
    <dgm:pt modelId="{863CC46C-58BA-48D5-B08D-345351BC0355}" type="pres">
      <dgm:prSet presAssocID="{D3C42E78-BA68-4281-8A2D-3485E096C3FB}" presName="parentText" presStyleLbl="node1" presStyleIdx="1" presStyleCnt="3" custScaleY="46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23BD-CB4C-41DE-8B06-B8F8817325F0}" type="pres">
      <dgm:prSet presAssocID="{D3C42E78-BA68-4281-8A2D-3485E096C3F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7FE60-1959-42B8-A985-235745C35E9A}" type="pres">
      <dgm:prSet presAssocID="{51515E67-0AF0-48B9-8264-A21DA23B06C9}" presName="parentText" presStyleLbl="node1" presStyleIdx="2" presStyleCnt="3" custScaleY="43717" custLinFactNeighborX="0" custLinFactNeighborY="6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46CC3-0559-434D-BCF7-E28A68034B37}" type="pres">
      <dgm:prSet presAssocID="{51515E67-0AF0-48B9-8264-A21DA23B06C9}" presName="childText" presStyleLbl="revTx" presStyleIdx="1" presStyleCnt="2" custLinFactNeighborX="0" custLinFactNeighborY="1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8E185-AFD5-414D-A986-4D630075162F}" type="presOf" srcId="{4C44B182-A48B-4F9A-A69F-9CAFE9CBD8E6}" destId="{2A046CC3-0559-434D-BCF7-E28A68034B37}" srcOrd="0" destOrd="3" presId="urn:microsoft.com/office/officeart/2005/8/layout/vList2"/>
    <dgm:cxn modelId="{B90C7649-15FF-482C-8629-75AA3FF560FD}" type="presOf" srcId="{B3A608BF-AD5D-48AF-A296-884EA4B769BC}" destId="{F39C23BD-CB4C-41DE-8B06-B8F8817325F0}" srcOrd="0" destOrd="3" presId="urn:microsoft.com/office/officeart/2005/8/layout/vList2"/>
    <dgm:cxn modelId="{299C058A-E408-41DB-A251-E2AF77396D12}" type="presOf" srcId="{5CE82DD5-FF2D-44AD-916E-A337441282B4}" destId="{F39C23BD-CB4C-41DE-8B06-B8F8817325F0}" srcOrd="0" destOrd="2" presId="urn:microsoft.com/office/officeart/2005/8/layout/vList2"/>
    <dgm:cxn modelId="{FD8A0355-62DA-4CC4-8BA4-D8C4ADF51A46}" type="presOf" srcId="{A47AA15D-136E-4F98-B59D-C729C35C7AAA}" destId="{F39C23BD-CB4C-41DE-8B06-B8F8817325F0}" srcOrd="0" destOrd="1" presId="urn:microsoft.com/office/officeart/2005/8/layout/vList2"/>
    <dgm:cxn modelId="{79ECB157-6FFD-4A4C-B363-B55C05840323}" srcId="{9B6118AC-1754-4A28-9737-C8DEEDCA9690}" destId="{D3C42E78-BA68-4281-8A2D-3485E096C3FB}" srcOrd="1" destOrd="0" parTransId="{595DF3B6-8BF0-4B2B-BD9B-7D6EC07E91A7}" sibTransId="{1F090852-EBB6-4A06-AD43-9506610EA464}"/>
    <dgm:cxn modelId="{0DA7767A-2365-40E8-9E0A-268FC53006C5}" srcId="{D3C42E78-BA68-4281-8A2D-3485E096C3FB}" destId="{B1D18721-5755-4470-932A-23FD247C2B98}" srcOrd="0" destOrd="0" parTransId="{A148EB6C-317E-41D3-A343-32BA5A25434A}" sibTransId="{C1CC6E25-65FF-4D2A-87FA-505DC9FEC1A5}"/>
    <dgm:cxn modelId="{65CBE1C3-8DC2-4000-AD0D-2876795E48C9}" srcId="{51515E67-0AF0-48B9-8264-A21DA23B06C9}" destId="{141EB1E8-BB97-4E11-A07D-9AF2E1367C6A}" srcOrd="1" destOrd="0" parTransId="{2DD1D1AC-3793-4264-9023-E6C2928D689D}" sibTransId="{DE6F6AA3-C391-4ADB-AA02-932C8B575B0A}"/>
    <dgm:cxn modelId="{43E23244-85B9-4A1F-9365-675C5A286B99}" type="presOf" srcId="{141EB1E8-BB97-4E11-A07D-9AF2E1367C6A}" destId="{2A046CC3-0559-434D-BCF7-E28A68034B37}" srcOrd="0" destOrd="1" presId="urn:microsoft.com/office/officeart/2005/8/layout/vList2"/>
    <dgm:cxn modelId="{E2A7A8EE-6319-43AD-9925-DAF4CA549743}" type="presOf" srcId="{CA02F673-2089-4F10-84CB-0212296C142B}" destId="{84674C5A-3E7F-498C-97FA-4174FD6EB01C}" srcOrd="0" destOrd="0" presId="urn:microsoft.com/office/officeart/2005/8/layout/vList2"/>
    <dgm:cxn modelId="{56E89B80-7BEB-46FB-9275-A16EB9659341}" type="presOf" srcId="{D4D7A9F0-C0CC-4A60-B053-754D6E80F98D}" destId="{2A046CC3-0559-434D-BCF7-E28A68034B37}" srcOrd="0" destOrd="0" presId="urn:microsoft.com/office/officeart/2005/8/layout/vList2"/>
    <dgm:cxn modelId="{777FC623-FC65-4B89-A296-9665DCBAFB23}" type="presOf" srcId="{9B6118AC-1754-4A28-9737-C8DEEDCA9690}" destId="{9C13164F-7002-45FB-B8DE-2E258B9FA70F}" srcOrd="0" destOrd="0" presId="urn:microsoft.com/office/officeart/2005/8/layout/vList2"/>
    <dgm:cxn modelId="{3CA5F266-6FBB-468F-BA30-7899B35F3D65}" srcId="{D3C42E78-BA68-4281-8A2D-3485E096C3FB}" destId="{B3A608BF-AD5D-48AF-A296-884EA4B769BC}" srcOrd="3" destOrd="0" parTransId="{4DA4DB4C-B048-412B-8A1A-92B33B4FF206}" sibTransId="{CED5BFF5-ADE3-4BF2-B97A-AB95BC42E181}"/>
    <dgm:cxn modelId="{D2DBE53F-87EF-41AB-948B-E58DF9430D9E}" srcId="{51515E67-0AF0-48B9-8264-A21DA23B06C9}" destId="{4C44B182-A48B-4F9A-A69F-9CAFE9CBD8E6}" srcOrd="3" destOrd="0" parTransId="{659DC27F-990A-4D4A-BFBB-20EBF76D645B}" sibTransId="{F8874B6B-0D4E-45DF-B11A-DD85968802AD}"/>
    <dgm:cxn modelId="{339B6EEB-24C3-4929-9743-0B0757F540B4}" type="presOf" srcId="{5D7AFBC9-E159-4B53-9052-8FCC36575893}" destId="{2A046CC3-0559-434D-BCF7-E28A68034B37}" srcOrd="0" destOrd="2" presId="urn:microsoft.com/office/officeart/2005/8/layout/vList2"/>
    <dgm:cxn modelId="{1B06F0C7-C5CE-44DF-81F7-28DB77F7E829}" srcId="{51515E67-0AF0-48B9-8264-A21DA23B06C9}" destId="{D4D7A9F0-C0CC-4A60-B053-754D6E80F98D}" srcOrd="0" destOrd="0" parTransId="{8B9CD327-81C5-417B-B1B8-2457CFABFE76}" sibTransId="{4EDCF544-9407-4677-8DCE-0EAE0A6837D3}"/>
    <dgm:cxn modelId="{2C27FD93-0CFF-4F97-B42B-9C6D8B4A3B97}" type="presOf" srcId="{51515E67-0AF0-48B9-8264-A21DA23B06C9}" destId="{4797FE60-1959-42B8-A985-235745C35E9A}" srcOrd="0" destOrd="0" presId="urn:microsoft.com/office/officeart/2005/8/layout/vList2"/>
    <dgm:cxn modelId="{672C3907-DE28-4F8B-84AD-A2DCD7B87638}" type="presOf" srcId="{B62686AF-7EC4-44E7-9AE3-E828AEBC6B1E}" destId="{F39C23BD-CB4C-41DE-8B06-B8F8817325F0}" srcOrd="0" destOrd="4" presId="urn:microsoft.com/office/officeart/2005/8/layout/vList2"/>
    <dgm:cxn modelId="{A7DE007A-BB5D-499D-AE07-67475301AA36}" srcId="{51515E67-0AF0-48B9-8264-A21DA23B06C9}" destId="{BB3E32F4-3275-4531-8BCA-D553844E2B88}" srcOrd="4" destOrd="0" parTransId="{63DBBA7E-2973-43CB-8889-248D594F5C34}" sibTransId="{C62E217C-468F-449A-984C-77C2E53FBFCC}"/>
    <dgm:cxn modelId="{0B51A96D-CD9C-4EAD-9ACB-2ECFC4F2070C}" type="presOf" srcId="{D3C42E78-BA68-4281-8A2D-3485E096C3FB}" destId="{863CC46C-58BA-48D5-B08D-345351BC0355}" srcOrd="0" destOrd="0" presId="urn:microsoft.com/office/officeart/2005/8/layout/vList2"/>
    <dgm:cxn modelId="{0D57EA10-2D14-4006-9230-2D8685C939E4}" srcId="{D3C42E78-BA68-4281-8A2D-3485E096C3FB}" destId="{5CE82DD5-FF2D-44AD-916E-A337441282B4}" srcOrd="2" destOrd="0" parTransId="{354913E3-016B-45FF-9428-2949F4E59E3A}" sibTransId="{1432B50F-0DE0-4C5E-A494-17D540A9F33F}"/>
    <dgm:cxn modelId="{C8BD7D0C-0EF8-47AB-B068-845A24801BF6}" srcId="{51515E67-0AF0-48B9-8264-A21DA23B06C9}" destId="{5D7AFBC9-E159-4B53-9052-8FCC36575893}" srcOrd="2" destOrd="0" parTransId="{129AFC81-0485-481A-A4DD-B32EDAC7D3B0}" sibTransId="{47842F67-16CD-4088-B7A7-F35ADC62FA18}"/>
    <dgm:cxn modelId="{730525C5-760C-460E-8F0F-5719BAECC4F7}" type="presOf" srcId="{B1D18721-5755-4470-932A-23FD247C2B98}" destId="{F39C23BD-CB4C-41DE-8B06-B8F8817325F0}" srcOrd="0" destOrd="0" presId="urn:microsoft.com/office/officeart/2005/8/layout/vList2"/>
    <dgm:cxn modelId="{0453DAEB-E1F5-40BB-8FF0-ADD567F66074}" srcId="{9B6118AC-1754-4A28-9737-C8DEEDCA9690}" destId="{51515E67-0AF0-48B9-8264-A21DA23B06C9}" srcOrd="2" destOrd="0" parTransId="{72C64173-8344-4F75-B019-97C134F677FA}" sibTransId="{DB7E5B4A-BB1D-4595-8363-3C549E5E601B}"/>
    <dgm:cxn modelId="{C19FF5F8-32E8-444D-81A0-943E965E3DAE}" type="presOf" srcId="{BB3E32F4-3275-4531-8BCA-D553844E2B88}" destId="{2A046CC3-0559-434D-BCF7-E28A68034B37}" srcOrd="0" destOrd="4" presId="urn:microsoft.com/office/officeart/2005/8/layout/vList2"/>
    <dgm:cxn modelId="{79EC74C7-6458-40CB-93F0-33767DE7F63A}" srcId="{9B6118AC-1754-4A28-9737-C8DEEDCA9690}" destId="{CA02F673-2089-4F10-84CB-0212296C142B}" srcOrd="0" destOrd="0" parTransId="{4AA9E19F-3FAD-4036-A332-5B4F5D782872}" sibTransId="{B959A40E-BF8F-4776-873C-B7CDC510C454}"/>
    <dgm:cxn modelId="{DBBA8BCB-80C1-4774-8EB0-9DB7292A79F8}" srcId="{D3C42E78-BA68-4281-8A2D-3485E096C3FB}" destId="{A47AA15D-136E-4F98-B59D-C729C35C7AAA}" srcOrd="1" destOrd="0" parTransId="{48441126-11DD-4FE9-92B0-CEE365B8EB81}" sibTransId="{E362DC23-33B7-4B15-82D8-2A51029EF552}"/>
    <dgm:cxn modelId="{2E93CFCD-5A43-496D-9D79-D8794CF7B2DA}" srcId="{D3C42E78-BA68-4281-8A2D-3485E096C3FB}" destId="{B62686AF-7EC4-44E7-9AE3-E828AEBC6B1E}" srcOrd="4" destOrd="0" parTransId="{DE874E1E-15CC-4A68-967B-665CB6E06E68}" sibTransId="{CD9F5C03-CA85-4F7E-BFA4-B50CD58FB255}"/>
    <dgm:cxn modelId="{D85F9B3E-2D5C-43B9-A2E4-879EB2A2146E}" type="presParOf" srcId="{9C13164F-7002-45FB-B8DE-2E258B9FA70F}" destId="{84674C5A-3E7F-498C-97FA-4174FD6EB01C}" srcOrd="0" destOrd="0" presId="urn:microsoft.com/office/officeart/2005/8/layout/vList2"/>
    <dgm:cxn modelId="{E8B8A90F-B121-4D75-B6BA-0140792D4A2B}" type="presParOf" srcId="{9C13164F-7002-45FB-B8DE-2E258B9FA70F}" destId="{426344F4-5B1A-4D57-9B3E-895ABD9F94E6}" srcOrd="1" destOrd="0" presId="urn:microsoft.com/office/officeart/2005/8/layout/vList2"/>
    <dgm:cxn modelId="{3D078A85-D292-499E-93C9-CE2F16A362A2}" type="presParOf" srcId="{9C13164F-7002-45FB-B8DE-2E258B9FA70F}" destId="{863CC46C-58BA-48D5-B08D-345351BC0355}" srcOrd="2" destOrd="0" presId="urn:microsoft.com/office/officeart/2005/8/layout/vList2"/>
    <dgm:cxn modelId="{6C7833A8-63C8-46C3-93FF-017ADBD64840}" type="presParOf" srcId="{9C13164F-7002-45FB-B8DE-2E258B9FA70F}" destId="{F39C23BD-CB4C-41DE-8B06-B8F8817325F0}" srcOrd="3" destOrd="0" presId="urn:microsoft.com/office/officeart/2005/8/layout/vList2"/>
    <dgm:cxn modelId="{B40A7F34-0439-46E7-9A16-BA5239129D59}" type="presParOf" srcId="{9C13164F-7002-45FB-B8DE-2E258B9FA70F}" destId="{4797FE60-1959-42B8-A985-235745C35E9A}" srcOrd="4" destOrd="0" presId="urn:microsoft.com/office/officeart/2005/8/layout/vList2"/>
    <dgm:cxn modelId="{EDF09021-BE8C-439E-AFB7-92AB7A2D6D19}" type="presParOf" srcId="{9C13164F-7002-45FB-B8DE-2E258B9FA70F}" destId="{2A046CC3-0559-434D-BCF7-E28A68034B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8ECA5B-2E96-44AB-AB0D-AC101D85C6F7}">
      <dsp:nvSpPr>
        <dsp:cNvPr id="0" name=""/>
        <dsp:cNvSpPr/>
      </dsp:nvSpPr>
      <dsp:spPr>
        <a:xfrm>
          <a:off x="0" y="25699"/>
          <a:ext cx="10762168" cy="974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700" kern="1200" dirty="0">
              <a:solidFill>
                <a:schemeClr val="bg1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rPr>
            <a:t>НОМИНАЦИИ КОНКУРСА:</a:t>
          </a:r>
          <a:endParaRPr lang="ru-RU" sz="3700" kern="1200" dirty="0">
            <a:solidFill>
              <a:schemeClr val="bg1"/>
            </a:solidFill>
          </a:endParaRPr>
        </a:p>
      </dsp:txBody>
      <dsp:txXfrm>
        <a:off x="0" y="25699"/>
        <a:ext cx="10762168" cy="974025"/>
      </dsp:txXfrm>
    </dsp:sp>
    <dsp:sp modelId="{D4AB896A-8425-467D-A247-5DFDC086DE88}">
      <dsp:nvSpPr>
        <dsp:cNvPr id="0" name=""/>
        <dsp:cNvSpPr/>
      </dsp:nvSpPr>
      <dsp:spPr>
        <a:xfrm>
          <a:off x="0" y="999725"/>
          <a:ext cx="10762168" cy="451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9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I</a:t>
          </a:r>
          <a:r>
            <a:rPr lang="ru-RU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T в радиоэлектронике и робототехнике;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IT-безопасность;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IT в медицине;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IT в образовании;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IT в энергетике;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Лучшее мобильное приложение;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Специальный приз «</a:t>
          </a:r>
          <a:r>
            <a:rPr lang="en-US" sz="2800" kern="1200" dirty="0"/>
            <a:t>IT</a:t>
          </a:r>
          <a:r>
            <a:rPr lang="ru-RU" sz="2800" kern="1200" dirty="0"/>
            <a:t> в импортозамещении»</a:t>
          </a:r>
          <a:r>
            <a:rPr lang="en-US" sz="2800" kern="1200" dirty="0"/>
            <a:t>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Специальный приз «Интернет вещей»;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Специальный приз «Лучший стартап-проект»,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/>
            <a:t>Гран-при</a:t>
          </a:r>
        </a:p>
      </dsp:txBody>
      <dsp:txXfrm>
        <a:off x="0" y="999725"/>
        <a:ext cx="10762168" cy="45188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74C5A-3E7F-498C-97FA-4174FD6EB01C}">
      <dsp:nvSpPr>
        <dsp:cNvPr id="0" name=""/>
        <dsp:cNvSpPr/>
      </dsp:nvSpPr>
      <dsp:spPr>
        <a:xfrm>
          <a:off x="0" y="0"/>
          <a:ext cx="12145473" cy="562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SzPts val="1400"/>
          </a:pPr>
          <a:r>
            <a:rPr lang="ru-RU" altLang="ru-RU" sz="1800" kern="1200" dirty="0">
              <a:cs typeface="Times New Roman" panose="02020603050405020304" pitchFamily="18" charset="0"/>
            </a:rPr>
            <a:t>Цель Конкурса – формирование базиса для развития интеллектуального потенциала и конкурентоспособности в сфере радиоэлектроники.</a:t>
          </a:r>
          <a:endParaRPr lang="ru-RU" sz="1800" kern="1200" dirty="0"/>
        </a:p>
      </dsp:txBody>
      <dsp:txXfrm>
        <a:off x="0" y="0"/>
        <a:ext cx="12145473" cy="562163"/>
      </dsp:txXfrm>
    </dsp:sp>
    <dsp:sp modelId="{863CC46C-58BA-48D5-B08D-345351BC0355}">
      <dsp:nvSpPr>
        <dsp:cNvPr id="0" name=""/>
        <dsp:cNvSpPr/>
      </dsp:nvSpPr>
      <dsp:spPr>
        <a:xfrm>
          <a:off x="0" y="997572"/>
          <a:ext cx="12145473" cy="562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>
              <a:cs typeface="Times New Roman" panose="02020603050405020304" pitchFamily="18" charset="0"/>
            </a:rPr>
            <a:t>Задачи Конкурса:</a:t>
          </a:r>
        </a:p>
      </dsp:txBody>
      <dsp:txXfrm>
        <a:off x="0" y="997572"/>
        <a:ext cx="12145473" cy="562163"/>
      </dsp:txXfrm>
    </dsp:sp>
    <dsp:sp modelId="{F39C23BD-CB4C-41DE-8B06-B8F8817325F0}">
      <dsp:nvSpPr>
        <dsp:cNvPr id="0" name=""/>
        <dsp:cNvSpPr/>
      </dsp:nvSpPr>
      <dsp:spPr>
        <a:xfrm>
          <a:off x="0" y="1559735"/>
          <a:ext cx="12145473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6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cs typeface="Times New Roman" panose="02020603050405020304" pitchFamily="18" charset="0"/>
            </a:rPr>
            <a:t>Активное вовлечение молодежной аудитории в область радиоэлектронных технологий;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cs typeface="Times New Roman" panose="02020603050405020304" pitchFamily="18" charset="0"/>
            </a:rPr>
            <a:t>Популяризация профессии инженера в области радиоэлектронных технологий в Российской Федерации;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cs typeface="Times New Roman" panose="02020603050405020304" pitchFamily="18" charset="0"/>
            </a:rPr>
            <a:t>Развитие инновационного движения в сфере радиоэлектронных технологий;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cs typeface="Times New Roman" panose="02020603050405020304" pitchFamily="18" charset="0"/>
            </a:rPr>
            <a:t>Поддержка и стимулирование творчества молодежи в области радиоэлектронных технологий;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cs typeface="Times New Roman" panose="02020603050405020304" pitchFamily="18" charset="0"/>
            </a:rPr>
            <a:t>Поддержка и развитие перспективных стартапов в сфере радиоэлектронных технологий.</a:t>
          </a:r>
        </a:p>
      </dsp:txBody>
      <dsp:txXfrm>
        <a:off x="0" y="1559735"/>
        <a:ext cx="12145473" cy="1589760"/>
      </dsp:txXfrm>
    </dsp:sp>
    <dsp:sp modelId="{4797FE60-1959-42B8-A985-235745C35E9A}">
      <dsp:nvSpPr>
        <dsp:cNvPr id="0" name=""/>
        <dsp:cNvSpPr/>
      </dsp:nvSpPr>
      <dsp:spPr>
        <a:xfrm>
          <a:off x="0" y="3258584"/>
          <a:ext cx="12145473" cy="523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>
              <a:cs typeface="Times New Roman" panose="02020603050405020304" pitchFamily="18" charset="0"/>
            </a:rPr>
            <a:t>5 номинаций</a:t>
          </a:r>
          <a:r>
            <a:rPr lang="en-US" altLang="ru-RU" sz="1800" kern="1200" dirty="0">
              <a:cs typeface="Times New Roman" panose="02020603050405020304" pitchFamily="18" charset="0"/>
            </a:rPr>
            <a:t>:</a:t>
          </a:r>
          <a:endParaRPr lang="ru-RU" altLang="ru-RU" sz="1800" kern="1200" dirty="0">
            <a:cs typeface="Times New Roman" panose="02020603050405020304" pitchFamily="18" charset="0"/>
          </a:endParaRPr>
        </a:p>
      </dsp:txBody>
      <dsp:txXfrm>
        <a:off x="0" y="3258584"/>
        <a:ext cx="12145473" cy="523764"/>
      </dsp:txXfrm>
    </dsp:sp>
    <dsp:sp modelId="{2A046CC3-0559-434D-BCF7-E28A68034B37}">
      <dsp:nvSpPr>
        <dsp:cNvPr id="0" name=""/>
        <dsp:cNvSpPr/>
      </dsp:nvSpPr>
      <dsp:spPr>
        <a:xfrm>
          <a:off x="0" y="3885691"/>
          <a:ext cx="12145473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6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Лучший инновационный проект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Лучшая инновационная идея и рациональное предложение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Лучшая научная работа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Моё предприятие/мой ВУЗ будущего</a:t>
          </a:r>
          <a:r>
            <a:rPr lang="en-US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;</a:t>
          </a:r>
          <a:endParaRPr lang="ru-RU" altLang="ru-RU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Times New Roman" panose="02020603050405020304" pitchFamily="18" charset="0"/>
            </a:rPr>
            <a:t>Лучшая команда инженеров.</a:t>
          </a:r>
        </a:p>
      </dsp:txBody>
      <dsp:txXfrm>
        <a:off x="0" y="3885691"/>
        <a:ext cx="12145473" cy="1589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534877" y="6337427"/>
            <a:ext cx="4028643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9" b="20629"/>
          <a:stretch/>
        </p:blipFill>
        <p:spPr>
          <a:xfrm>
            <a:off x="1783" y="0"/>
            <a:ext cx="13437991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5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6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59" y="6473660"/>
            <a:ext cx="2494500" cy="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3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39F2B943-5772-42C4-AF3F-EF95D8BA6EA5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77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4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2FE2E4C1-506A-4679-9CD9-14B2B7C8DC29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2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 marL="503971" indent="0">
              <a:buNone/>
              <a:defRPr sz="1600"/>
            </a:lvl2pPr>
            <a:lvl3pPr marL="1007943" indent="0">
              <a:buNone/>
              <a:defRPr sz="14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DE9FFBC8-A091-4150-9825-C59DC1008AA8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62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EF58C47F-DC94-4FB6-A6DE-BB4D75C0ED13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684084D1-135C-401D-A906-44B5FA89CF4F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3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402484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7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7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0AF3420D-F55D-4443-A64F-262EC8A39B1D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3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7E338206-94A0-4DBE-8F4D-AD9004B49C64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82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EC563FA3-6F46-46EB-9A8B-10CC3CEDC9D3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6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7F1547C5-C181-4215-8316-883EC122BF1D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8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6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/>
          <a:lstStyle/>
          <a:p>
            <a:fld id="{6CBF025F-EB9F-45A0-96DA-42FB25B5FD0A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55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" y="1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4" y="402484"/>
            <a:ext cx="11969948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4" y="1385180"/>
            <a:ext cx="11969948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40624" y="7006701"/>
            <a:ext cx="22533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="1">
                <a:solidFill>
                  <a:schemeClr val="tx1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62"/>
          <a:stretch/>
        </p:blipFill>
        <p:spPr>
          <a:xfrm>
            <a:off x="923985" y="6808958"/>
            <a:ext cx="625415" cy="5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6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Clr>
          <a:srgbClr val="B70088"/>
        </a:buClr>
        <a:buFont typeface="Arial" panose="020B0604020202020204" pitchFamily="34" charset="0"/>
        <a:buNone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503971" indent="0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None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0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None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4" indent="0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0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ruselectronic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gif"/><Relationship Id="rId26" Type="http://schemas.openxmlformats.org/officeDocument/2006/relationships/image" Target="../media/image37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jpe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gif"/><Relationship Id="rId2" Type="http://schemas.openxmlformats.org/officeDocument/2006/relationships/image" Target="../media/image40.jpeg"/><Relationship Id="rId16" Type="http://schemas.openxmlformats.org/officeDocument/2006/relationships/image" Target="../media/image54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pn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126" y="4314191"/>
            <a:ext cx="10012525" cy="1126942"/>
          </a:xfrm>
        </p:spPr>
        <p:txBody>
          <a:bodyPr>
            <a:noAutofit/>
          </a:bodyPr>
          <a:lstStyle/>
          <a:p>
            <a:r>
              <a:rPr lang="ru-RU" sz="2800" dirty="0"/>
              <a:t>Эффективное взаимодействие Крупных Интегрированных структур с ВУЗами на примере АО «Росэлектроника»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928126" y="5576936"/>
            <a:ext cx="7685087" cy="33427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dirty="0">
                <a:solidFill>
                  <a:schemeClr val="bg1"/>
                </a:solidFill>
              </a:rPr>
              <a:t>А.В. Брыкин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1716" y="6828452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www.ruselectronics.ru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1894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BB131-9E1B-45B5-BC50-9C8350D3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4" y="402484"/>
            <a:ext cx="11969948" cy="402483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Порядок рассмотрения проектов по развитию гражданской продукции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001DEC-1B02-4CA4-9B78-955DF15C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15DD7F2-AFDE-4469-A253-DD67719D15E7}"/>
              </a:ext>
            </a:extLst>
          </p:cNvPr>
          <p:cNvSpPr/>
          <p:nvPr/>
        </p:nvSpPr>
        <p:spPr>
          <a:xfrm>
            <a:off x="3263513" y="1460346"/>
            <a:ext cx="1239080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319E44-8957-4900-BB5D-589F1A5A3627}"/>
              </a:ext>
            </a:extLst>
          </p:cNvPr>
          <p:cNvSpPr>
            <a:spLocks noChangeAspect="1"/>
          </p:cNvSpPr>
          <p:nvPr/>
        </p:nvSpPr>
        <p:spPr>
          <a:xfrm>
            <a:off x="5638089" y="1690069"/>
            <a:ext cx="1844573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Молодежные конкурсы</a:t>
            </a:r>
          </a:p>
          <a:p>
            <a:pPr algn="ct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IT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Прорыв, Радиоэлектроника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1FE7B3-FE99-49F1-9C38-9DECADEE547C}"/>
              </a:ext>
            </a:extLst>
          </p:cNvPr>
          <p:cNvSpPr/>
          <p:nvPr/>
        </p:nvSpPr>
        <p:spPr>
          <a:xfrm>
            <a:off x="5670738" y="2717863"/>
            <a:ext cx="1785434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Координационный совет опорных ВУЗов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502BB63-DF6F-4246-85EA-303B6A51BA78}"/>
              </a:ext>
            </a:extLst>
          </p:cNvPr>
          <p:cNvSpPr/>
          <p:nvPr/>
        </p:nvSpPr>
        <p:spPr>
          <a:xfrm>
            <a:off x="8173344" y="943504"/>
            <a:ext cx="1669524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Фонд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Сколково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B55987-10F7-4C36-8A88-F15EE4C18789}"/>
              </a:ext>
            </a:extLst>
          </p:cNvPr>
          <p:cNvSpPr/>
          <p:nvPr/>
        </p:nvSpPr>
        <p:spPr>
          <a:xfrm>
            <a:off x="5484936" y="1158336"/>
            <a:ext cx="2153537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Акселиратор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Generetion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 S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7F647A11-0618-4A21-8B54-8A031C8D420B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560376" y="2274844"/>
            <a:ext cx="3079" cy="4430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9C71238-8241-4A6C-AB6D-3F3D6D935BA8}"/>
              </a:ext>
            </a:extLst>
          </p:cNvPr>
          <p:cNvSpPr/>
          <p:nvPr/>
        </p:nvSpPr>
        <p:spPr>
          <a:xfrm>
            <a:off x="3268830" y="1824928"/>
            <a:ext cx="1239080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Научные организации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766BA04-2703-4FF8-9E90-2911F3ACC3D3}"/>
              </a:ext>
            </a:extLst>
          </p:cNvPr>
          <p:cNvSpPr/>
          <p:nvPr/>
        </p:nvSpPr>
        <p:spPr>
          <a:xfrm>
            <a:off x="8170879" y="1304671"/>
            <a:ext cx="1686421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ФРИИ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31F3306-3AAC-4791-A131-72C4F64EECDF}"/>
              </a:ext>
            </a:extLst>
          </p:cNvPr>
          <p:cNvSpPr/>
          <p:nvPr/>
        </p:nvSpPr>
        <p:spPr>
          <a:xfrm>
            <a:off x="8170879" y="1670655"/>
            <a:ext cx="1686421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ФПИ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237C946-FE92-45FD-9BE5-480F9ED1B6A7}"/>
              </a:ext>
            </a:extLst>
          </p:cNvPr>
          <p:cNvSpPr/>
          <p:nvPr/>
        </p:nvSpPr>
        <p:spPr>
          <a:xfrm>
            <a:off x="8170879" y="2026596"/>
            <a:ext cx="1686421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РВК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4CCBCCC-F40F-484F-8749-6A257099CB7B}"/>
              </a:ext>
            </a:extLst>
          </p:cNvPr>
          <p:cNvSpPr/>
          <p:nvPr/>
        </p:nvSpPr>
        <p:spPr>
          <a:xfrm>
            <a:off x="8170878" y="2377833"/>
            <a:ext cx="1686421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ФРП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F972C928-0EF8-468A-8254-8A6408FC645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4502593" y="1598846"/>
            <a:ext cx="1168145" cy="13498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404FE6D-45BA-44E5-BB78-8A9631D865CF}"/>
              </a:ext>
            </a:extLst>
          </p:cNvPr>
          <p:cNvCxnSpPr>
            <a:stCxn id="11" idx="3"/>
            <a:endCxn id="7" idx="1"/>
          </p:cNvCxnSpPr>
          <p:nvPr/>
        </p:nvCxnSpPr>
        <p:spPr>
          <a:xfrm>
            <a:off x="4507910" y="2055761"/>
            <a:ext cx="1162828" cy="89293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71501DB2-7AE7-446E-8984-B7EA29B9159C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7456172" y="1082004"/>
            <a:ext cx="717172" cy="186669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5FDB36A5-9BBC-4D2D-99AB-9E3282F1E045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7456172" y="1443171"/>
            <a:ext cx="714707" cy="150552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A6C53C93-2463-4CF6-B9DA-2DAC898B7F42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7456172" y="2165096"/>
            <a:ext cx="714707" cy="783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7B86FBEE-6E69-4813-9CF3-854452F64F90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7456172" y="1809155"/>
            <a:ext cx="714707" cy="113954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56D97B35-56C7-49FE-927C-399526713EB4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7456172" y="2516333"/>
            <a:ext cx="714706" cy="4323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DFCB1749-8C53-4684-B908-227F7580CC6F}"/>
              </a:ext>
            </a:extLst>
          </p:cNvPr>
          <p:cNvCxnSpPr/>
          <p:nvPr/>
        </p:nvCxnSpPr>
        <p:spPr>
          <a:xfrm flipH="1">
            <a:off x="6552737" y="3240474"/>
            <a:ext cx="3183" cy="38538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57">
            <a:extLst>
              <a:ext uri="{FF2B5EF4-FFF2-40B4-BE49-F238E27FC236}">
                <a16:creationId xmlns:a16="http://schemas.microsoft.com/office/drawing/2014/main" xmlns="" id="{76082F23-16F5-496D-8B68-9CBC57632FF9}"/>
              </a:ext>
            </a:extLst>
          </p:cNvPr>
          <p:cNvSpPr/>
          <p:nvPr/>
        </p:nvSpPr>
        <p:spPr>
          <a:xfrm>
            <a:off x="6478736" y="5101529"/>
            <a:ext cx="177632" cy="144590"/>
          </a:xfrm>
          <a:prstGeom prst="downArrow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E85B097-B9B0-4240-9958-55BBCE29648D}"/>
              </a:ext>
            </a:extLst>
          </p:cNvPr>
          <p:cNvSpPr/>
          <p:nvPr/>
        </p:nvSpPr>
        <p:spPr>
          <a:xfrm>
            <a:off x="5806692" y="5029405"/>
            <a:ext cx="101022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3DC5174-3BDF-417A-81DB-9BD25CEA9ECB}"/>
              </a:ext>
            </a:extLst>
          </p:cNvPr>
          <p:cNvSpPr/>
          <p:nvPr/>
        </p:nvSpPr>
        <p:spPr>
          <a:xfrm>
            <a:off x="6506577" y="2322206"/>
            <a:ext cx="629916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Кадры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8615134-C772-41F3-B40B-AECD12CD2618}"/>
              </a:ext>
            </a:extLst>
          </p:cNvPr>
          <p:cNvSpPr/>
          <p:nvPr/>
        </p:nvSpPr>
        <p:spPr>
          <a:xfrm>
            <a:off x="2858281" y="5913800"/>
            <a:ext cx="1296144" cy="276999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ТД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Росэл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01D88CD-4B30-42B1-83A3-E49E84212ED6}"/>
              </a:ext>
            </a:extLst>
          </p:cNvPr>
          <p:cNvSpPr/>
          <p:nvPr/>
        </p:nvSpPr>
        <p:spPr>
          <a:xfrm>
            <a:off x="5915383" y="5844329"/>
            <a:ext cx="1296144" cy="46166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Инвест программа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4BCF85B-50A6-4DB0-92CE-DBC94F9B5607}"/>
              </a:ext>
            </a:extLst>
          </p:cNvPr>
          <p:cNvSpPr/>
          <p:nvPr/>
        </p:nvSpPr>
        <p:spPr>
          <a:xfrm>
            <a:off x="8523030" y="5904961"/>
            <a:ext cx="1296144" cy="46166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Проектные офисы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91690A9-8045-47E5-990C-677D3D2CCE6F}"/>
              </a:ext>
            </a:extLst>
          </p:cNvPr>
          <p:cNvSpPr/>
          <p:nvPr/>
        </p:nvSpPr>
        <p:spPr>
          <a:xfrm>
            <a:off x="4488073" y="6637803"/>
            <a:ext cx="951301" cy="27699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 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4C68A42-117A-4142-9DEB-3B324D76F355}"/>
              </a:ext>
            </a:extLst>
          </p:cNvPr>
          <p:cNvSpPr/>
          <p:nvPr/>
        </p:nvSpPr>
        <p:spPr>
          <a:xfrm>
            <a:off x="6095526" y="6637803"/>
            <a:ext cx="951301" cy="27699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 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47AC222-3240-4E84-BE01-C871E07F473D}"/>
              </a:ext>
            </a:extLst>
          </p:cNvPr>
          <p:cNvSpPr/>
          <p:nvPr/>
        </p:nvSpPr>
        <p:spPr>
          <a:xfrm>
            <a:off x="7770906" y="6639955"/>
            <a:ext cx="951301" cy="27699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 3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2D10EEA-071F-4531-8045-2B8B6CFC523F}"/>
              </a:ext>
            </a:extLst>
          </p:cNvPr>
          <p:cNvCxnSpPr>
            <a:stCxn id="30" idx="0"/>
            <a:endCxn id="28" idx="2"/>
          </p:cNvCxnSpPr>
          <p:nvPr/>
        </p:nvCxnSpPr>
        <p:spPr>
          <a:xfrm flipV="1">
            <a:off x="4963724" y="6305994"/>
            <a:ext cx="1599731" cy="33180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B52F51D4-3381-47B0-8639-5607C2C349B4}"/>
              </a:ext>
            </a:extLst>
          </p:cNvPr>
          <p:cNvCxnSpPr>
            <a:stCxn id="28" idx="2"/>
            <a:endCxn id="31" idx="0"/>
          </p:cNvCxnSpPr>
          <p:nvPr/>
        </p:nvCxnSpPr>
        <p:spPr>
          <a:xfrm>
            <a:off x="6563455" y="6305994"/>
            <a:ext cx="7722" cy="33180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0BCDEDD-5F61-41C1-A50E-B27064B8E800}"/>
              </a:ext>
            </a:extLst>
          </p:cNvPr>
          <p:cNvCxnSpPr>
            <a:stCxn id="28" idx="2"/>
            <a:endCxn id="32" idx="0"/>
          </p:cNvCxnSpPr>
          <p:nvPr/>
        </p:nvCxnSpPr>
        <p:spPr>
          <a:xfrm>
            <a:off x="6563455" y="6305994"/>
            <a:ext cx="1683102" cy="33396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76CD20E6-9E0E-4578-90EF-23D8B490E63C}"/>
              </a:ext>
            </a:extLst>
          </p:cNvPr>
          <p:cNvCxnSpPr>
            <a:stCxn id="30" idx="0"/>
            <a:endCxn id="27" idx="2"/>
          </p:cNvCxnSpPr>
          <p:nvPr/>
        </p:nvCxnSpPr>
        <p:spPr>
          <a:xfrm flipH="1" flipV="1">
            <a:off x="3506353" y="6190799"/>
            <a:ext cx="1457371" cy="4470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DA25D287-365C-4816-8DAA-46E417912271}"/>
              </a:ext>
            </a:extLst>
          </p:cNvPr>
          <p:cNvCxnSpPr>
            <a:stCxn id="31" idx="0"/>
            <a:endCxn id="27" idx="2"/>
          </p:cNvCxnSpPr>
          <p:nvPr/>
        </p:nvCxnSpPr>
        <p:spPr>
          <a:xfrm flipH="1" flipV="1">
            <a:off x="3506353" y="6190799"/>
            <a:ext cx="3064824" cy="4470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129E45D-F06C-4DD0-8A59-751465540553}"/>
              </a:ext>
            </a:extLst>
          </p:cNvPr>
          <p:cNvCxnSpPr>
            <a:stCxn id="32" idx="0"/>
            <a:endCxn id="27" idx="2"/>
          </p:cNvCxnSpPr>
          <p:nvPr/>
        </p:nvCxnSpPr>
        <p:spPr>
          <a:xfrm flipH="1" flipV="1">
            <a:off x="3506353" y="6190799"/>
            <a:ext cx="4740204" cy="4491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A4A6CC3B-E354-4D27-942F-BF838601BE2A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4963724" y="6366626"/>
            <a:ext cx="4207378" cy="27117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7AF632F6-3214-4FCE-ADD8-7610892C6217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 flipH="1">
            <a:off x="6571177" y="6366626"/>
            <a:ext cx="2599925" cy="27117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CA541A5F-C775-4574-845D-35DDD630D021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 flipH="1">
            <a:off x="8246557" y="6366626"/>
            <a:ext cx="924545" cy="27332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6208EAF-64A7-4385-A6ED-69F680F5487C}"/>
              </a:ext>
            </a:extLst>
          </p:cNvPr>
          <p:cNvSpPr/>
          <p:nvPr/>
        </p:nvSpPr>
        <p:spPr>
          <a:xfrm>
            <a:off x="9361062" y="3684263"/>
            <a:ext cx="2585834" cy="47149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Организации </a:t>
            </a:r>
          </a:p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АО «Росэлектроника»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BA82D42-661C-46FD-B8EF-6F50D6A8B946}"/>
              </a:ext>
            </a:extLst>
          </p:cNvPr>
          <p:cNvSpPr/>
          <p:nvPr/>
        </p:nvSpPr>
        <p:spPr>
          <a:xfrm>
            <a:off x="9361062" y="4149207"/>
            <a:ext cx="2585834" cy="47149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Центры коллективного пользования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B2D1CE0B-AF7C-4F2A-9DE1-0C4A67B6A98E}"/>
              </a:ext>
            </a:extLst>
          </p:cNvPr>
          <p:cNvSpPr/>
          <p:nvPr/>
        </p:nvSpPr>
        <p:spPr>
          <a:xfrm>
            <a:off x="9984318" y="4733505"/>
            <a:ext cx="1296144" cy="276999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 w="1270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МСБ</a:t>
            </a:r>
          </a:p>
        </p:txBody>
      </p:sp>
      <p:sp>
        <p:nvSpPr>
          <p:cNvPr id="45" name="Правая фигурная скобка 44">
            <a:extLst>
              <a:ext uri="{FF2B5EF4-FFF2-40B4-BE49-F238E27FC236}">
                <a16:creationId xmlns:a16="http://schemas.microsoft.com/office/drawing/2014/main" xmlns="" id="{03CF4E20-3BAE-42C1-B644-3D10FDE6AD9E}"/>
              </a:ext>
            </a:extLst>
          </p:cNvPr>
          <p:cNvSpPr/>
          <p:nvPr/>
        </p:nvSpPr>
        <p:spPr>
          <a:xfrm>
            <a:off x="9784680" y="932756"/>
            <a:ext cx="503236" cy="2380815"/>
          </a:xfrm>
          <a:prstGeom prst="rightBrace">
            <a:avLst>
              <a:gd name="adj1" fmla="val 15130"/>
              <a:gd name="adj2" fmla="val 5153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46" name="Соединительная линия уступом 80">
            <a:extLst>
              <a:ext uri="{FF2B5EF4-FFF2-40B4-BE49-F238E27FC236}">
                <a16:creationId xmlns:a16="http://schemas.microsoft.com/office/drawing/2014/main" xmlns="" id="{4928897B-6BE0-4977-B628-75BB18E98FB4}"/>
              </a:ext>
            </a:extLst>
          </p:cNvPr>
          <p:cNvCxnSpPr/>
          <p:nvPr/>
        </p:nvCxnSpPr>
        <p:spPr>
          <a:xfrm rot="16200000" flipH="1">
            <a:off x="9687224" y="2714977"/>
            <a:ext cx="1517758" cy="408450"/>
          </a:xfrm>
          <a:prstGeom prst="bentConnector3">
            <a:avLst>
              <a:gd name="adj1" fmla="val 282"/>
            </a:avLst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15A01483-5C22-4AB9-A83F-5754ADE54DB2}"/>
              </a:ext>
            </a:extLst>
          </p:cNvPr>
          <p:cNvSpPr/>
          <p:nvPr/>
        </p:nvSpPr>
        <p:spPr>
          <a:xfrm>
            <a:off x="10866412" y="1460346"/>
            <a:ext cx="16178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Поиск индустриальных </a:t>
            </a:r>
          </a:p>
          <a:p>
            <a:r>
              <a:rPr lang="ru-RU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партнёров, проектов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D199CFC-CAF7-446C-AB81-B12812CB6FAC}"/>
              </a:ext>
            </a:extLst>
          </p:cNvPr>
          <p:cNvSpPr/>
          <p:nvPr/>
        </p:nvSpPr>
        <p:spPr>
          <a:xfrm>
            <a:off x="6785968" y="3273774"/>
            <a:ext cx="193623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Проектные команды, </a:t>
            </a:r>
          </a:p>
          <a:p>
            <a:r>
              <a:rPr lang="ru-RU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экспертиза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6487F77-8038-440D-BAD3-FAB9A05FA689}"/>
              </a:ext>
            </a:extLst>
          </p:cNvPr>
          <p:cNvCxnSpPr>
            <a:stCxn id="43" idx="2"/>
            <a:endCxn id="44" idx="0"/>
          </p:cNvCxnSpPr>
          <p:nvPr/>
        </p:nvCxnSpPr>
        <p:spPr>
          <a:xfrm flipH="1">
            <a:off x="10632390" y="4620700"/>
            <a:ext cx="21589" cy="11280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1DB2620E-878A-4628-A059-811A58AC5AA7}"/>
              </a:ext>
            </a:extLst>
          </p:cNvPr>
          <p:cNvCxnSpPr>
            <a:stCxn id="44" idx="1"/>
          </p:cNvCxnSpPr>
          <p:nvPr/>
        </p:nvCxnSpPr>
        <p:spPr>
          <a:xfrm flipH="1">
            <a:off x="8207721" y="4872005"/>
            <a:ext cx="1776597" cy="1405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D25AEDC-B951-4887-BD45-1041F241A168}"/>
              </a:ext>
            </a:extLst>
          </p:cNvPr>
          <p:cNvSpPr/>
          <p:nvPr/>
        </p:nvSpPr>
        <p:spPr>
          <a:xfrm>
            <a:off x="8855712" y="4682141"/>
            <a:ext cx="9582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Отбор проектов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DCC2A611-0A5C-46EA-BC52-0DE25A2C71E4}"/>
              </a:ext>
            </a:extLst>
          </p:cNvPr>
          <p:cNvSpPr/>
          <p:nvPr/>
        </p:nvSpPr>
        <p:spPr>
          <a:xfrm>
            <a:off x="5734796" y="3247450"/>
            <a:ext cx="81327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Проекты </a:t>
            </a:r>
            <a:r>
              <a:rPr lang="ru-RU" sz="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Росэл</a:t>
            </a:r>
            <a:r>
              <a:rPr lang="ru-RU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 ОПК</a:t>
            </a:r>
          </a:p>
        </p:txBody>
      </p:sp>
      <p:sp>
        <p:nvSpPr>
          <p:cNvPr id="53" name="Левая фигурная скобка 52">
            <a:extLst>
              <a:ext uri="{FF2B5EF4-FFF2-40B4-BE49-F238E27FC236}">
                <a16:creationId xmlns:a16="http://schemas.microsoft.com/office/drawing/2014/main" xmlns="" id="{8802C13E-4B5C-4189-A250-03D65ECCD155}"/>
              </a:ext>
            </a:extLst>
          </p:cNvPr>
          <p:cNvSpPr/>
          <p:nvPr/>
        </p:nvSpPr>
        <p:spPr>
          <a:xfrm>
            <a:off x="2460023" y="1039587"/>
            <a:ext cx="194694" cy="1787795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0FC52069-EEC6-4157-B972-5007D74CF131}"/>
              </a:ext>
            </a:extLst>
          </p:cNvPr>
          <p:cNvSpPr/>
          <p:nvPr/>
        </p:nvSpPr>
        <p:spPr>
          <a:xfrm>
            <a:off x="930738" y="1663270"/>
            <a:ext cx="173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Источники проектов</a:t>
            </a:r>
          </a:p>
        </p:txBody>
      </p:sp>
      <p:sp>
        <p:nvSpPr>
          <p:cNvPr id="55" name="Левая фигурная скобка 54">
            <a:extLst>
              <a:ext uri="{FF2B5EF4-FFF2-40B4-BE49-F238E27FC236}">
                <a16:creationId xmlns:a16="http://schemas.microsoft.com/office/drawing/2014/main" xmlns="" id="{471BB677-209A-4180-9DFB-50CF0A442096}"/>
              </a:ext>
            </a:extLst>
          </p:cNvPr>
          <p:cNvSpPr/>
          <p:nvPr/>
        </p:nvSpPr>
        <p:spPr>
          <a:xfrm>
            <a:off x="2466911" y="3015746"/>
            <a:ext cx="194694" cy="1787795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EBFEC0D-4C4B-43B3-A852-DB3FAA9F8DEF}"/>
              </a:ext>
            </a:extLst>
          </p:cNvPr>
          <p:cNvSpPr/>
          <p:nvPr/>
        </p:nvSpPr>
        <p:spPr>
          <a:xfrm>
            <a:off x="928588" y="3636812"/>
            <a:ext cx="173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Экспертиза проектов</a:t>
            </a:r>
          </a:p>
        </p:txBody>
      </p:sp>
      <p:sp>
        <p:nvSpPr>
          <p:cNvPr id="57" name="Левая фигурная скобка 56">
            <a:extLst>
              <a:ext uri="{FF2B5EF4-FFF2-40B4-BE49-F238E27FC236}">
                <a16:creationId xmlns:a16="http://schemas.microsoft.com/office/drawing/2014/main" xmlns="" id="{38516034-FD30-4933-9A8C-939B9D668EF2}"/>
              </a:ext>
            </a:extLst>
          </p:cNvPr>
          <p:cNvSpPr/>
          <p:nvPr/>
        </p:nvSpPr>
        <p:spPr>
          <a:xfrm>
            <a:off x="2446660" y="5973182"/>
            <a:ext cx="220332" cy="862160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FC0BD5F-E72D-4556-AB33-C0B8146F9CA5}"/>
              </a:ext>
            </a:extLst>
          </p:cNvPr>
          <p:cNvSpPr/>
          <p:nvPr/>
        </p:nvSpPr>
        <p:spPr>
          <a:xfrm>
            <a:off x="928416" y="6135794"/>
            <a:ext cx="173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Реализация проектов</a:t>
            </a:r>
          </a:p>
        </p:txBody>
      </p:sp>
      <p:sp>
        <p:nvSpPr>
          <p:cNvPr id="59" name="Левая фигурная скобка 58">
            <a:extLst>
              <a:ext uri="{FF2B5EF4-FFF2-40B4-BE49-F238E27FC236}">
                <a16:creationId xmlns:a16="http://schemas.microsoft.com/office/drawing/2014/main" xmlns="" id="{A71C4DEA-F304-4E38-AE45-FBAB237C6D80}"/>
              </a:ext>
            </a:extLst>
          </p:cNvPr>
          <p:cNvSpPr/>
          <p:nvPr/>
        </p:nvSpPr>
        <p:spPr>
          <a:xfrm>
            <a:off x="2447992" y="4974697"/>
            <a:ext cx="220332" cy="862160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A53835D9-3DE1-40CE-8EA9-08A4BF781AE6}"/>
              </a:ext>
            </a:extLst>
          </p:cNvPr>
          <p:cNvSpPr/>
          <p:nvPr/>
        </p:nvSpPr>
        <p:spPr>
          <a:xfrm>
            <a:off x="923984" y="5102478"/>
            <a:ext cx="173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"Упаковка" проектов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222F6E6F-A454-41B7-9A16-7FD8F67892DE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flipH="1">
            <a:off x="6560376" y="1620001"/>
            <a:ext cx="1329" cy="700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FB57D50-65E9-46CD-ADDE-BA3A3838790F}"/>
              </a:ext>
            </a:extLst>
          </p:cNvPr>
          <p:cNvSpPr/>
          <p:nvPr/>
        </p:nvSpPr>
        <p:spPr>
          <a:xfrm>
            <a:off x="5411281" y="894713"/>
            <a:ext cx="1538696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Внешние проекты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61A1CC8-A088-4014-A89C-2398555E68D7}"/>
              </a:ext>
            </a:extLst>
          </p:cNvPr>
          <p:cNvGrpSpPr/>
          <p:nvPr/>
        </p:nvGrpSpPr>
        <p:grpSpPr>
          <a:xfrm>
            <a:off x="8722207" y="2154348"/>
            <a:ext cx="3354677" cy="4753337"/>
            <a:chOff x="7276728" y="1586789"/>
            <a:chExt cx="3354677" cy="5086685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xmlns="" id="{2880E291-09DA-4EEA-9635-C5E649FEE80C}"/>
                </a:ext>
              </a:extLst>
            </p:cNvPr>
            <p:cNvCxnSpPr/>
            <p:nvPr/>
          </p:nvCxnSpPr>
          <p:spPr>
            <a:xfrm>
              <a:off x="8738882" y="1591718"/>
              <a:ext cx="137804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xmlns="" id="{8B0236EC-D683-4B14-A654-35FA46761CA3}"/>
                </a:ext>
              </a:extLst>
            </p:cNvPr>
            <p:cNvCxnSpPr/>
            <p:nvPr/>
          </p:nvCxnSpPr>
          <p:spPr>
            <a:xfrm>
              <a:off x="10116930" y="1586789"/>
              <a:ext cx="65966" cy="495428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xmlns="" id="{2284890F-493D-444C-9184-7DCA6ABBFCF9}"/>
                </a:ext>
              </a:extLst>
            </p:cNvPr>
            <p:cNvCxnSpPr>
              <a:endCxn id="32" idx="3"/>
            </p:cNvCxnSpPr>
            <p:nvPr/>
          </p:nvCxnSpPr>
          <p:spPr>
            <a:xfrm flipH="1">
              <a:off x="7276728" y="6671321"/>
              <a:ext cx="3354677" cy="21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8FE9180-2C64-413B-AF3B-80929F43BD89}"/>
              </a:ext>
            </a:extLst>
          </p:cNvPr>
          <p:cNvSpPr/>
          <p:nvPr/>
        </p:nvSpPr>
        <p:spPr>
          <a:xfrm>
            <a:off x="2972857" y="5003287"/>
            <a:ext cx="129614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Программа инновационного развития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454E21C-9A30-4699-B587-057ADF3E75FA}"/>
              </a:ext>
            </a:extLst>
          </p:cNvPr>
          <p:cNvSpPr txBox="1"/>
          <p:nvPr/>
        </p:nvSpPr>
        <p:spPr>
          <a:xfrm>
            <a:off x="10397587" y="6557136"/>
            <a:ext cx="1696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latin typeface="+mj-lt"/>
              </a:rPr>
              <a:t>Гранты и  и</a:t>
            </a:r>
            <a:r>
              <a:rPr lang="ru-RU" sz="900" b="1" i="1" dirty="0"/>
              <a:t>нвестиции</a:t>
            </a:r>
            <a:endParaRPr lang="ru-RU" sz="900" b="1" i="1" dirty="0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70FC3FB-8FCF-45D3-9463-3FD6B61D2E59}"/>
              </a:ext>
            </a:extLst>
          </p:cNvPr>
          <p:cNvSpPr txBox="1"/>
          <p:nvPr/>
        </p:nvSpPr>
        <p:spPr>
          <a:xfrm>
            <a:off x="8589575" y="5670442"/>
            <a:ext cx="1415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i="1" dirty="0">
                <a:latin typeface="+mj-lt"/>
              </a:rPr>
              <a:t>Управление проектами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F3BE75C-0EC4-4E5A-A69B-F69BFB53A936}"/>
              </a:ext>
            </a:extLst>
          </p:cNvPr>
          <p:cNvSpPr txBox="1"/>
          <p:nvPr/>
        </p:nvSpPr>
        <p:spPr>
          <a:xfrm>
            <a:off x="2847078" y="5729135"/>
            <a:ext cx="1563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i="1" dirty="0">
                <a:latin typeface="+mj-lt"/>
              </a:rPr>
              <a:t>Содействие в реализации</a:t>
            </a:r>
          </a:p>
        </p:txBody>
      </p:sp>
      <p:sp>
        <p:nvSpPr>
          <p:cNvPr id="71" name="Двойная стрелка влево/вправо 111">
            <a:extLst>
              <a:ext uri="{FF2B5EF4-FFF2-40B4-BE49-F238E27FC236}">
                <a16:creationId xmlns:a16="http://schemas.microsoft.com/office/drawing/2014/main" xmlns="" id="{AF37DAEE-C4A2-4AE0-BAD7-DA424B4DA47F}"/>
              </a:ext>
            </a:extLst>
          </p:cNvPr>
          <p:cNvSpPr/>
          <p:nvPr/>
        </p:nvSpPr>
        <p:spPr>
          <a:xfrm>
            <a:off x="8242580" y="4046413"/>
            <a:ext cx="1092245" cy="195604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69928467-E8B0-4ECA-85B5-0D1578484147}"/>
              </a:ext>
            </a:extLst>
          </p:cNvPr>
          <p:cNvSpPr/>
          <p:nvPr/>
        </p:nvSpPr>
        <p:spPr>
          <a:xfrm>
            <a:off x="8523030" y="3830804"/>
            <a:ext cx="6303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Проекты</a:t>
            </a:r>
            <a:endParaRPr lang="ru-RU" sz="800" b="1" dirty="0">
              <a:latin typeface="+mj-lt"/>
            </a:endParaRPr>
          </a:p>
        </p:txBody>
      </p:sp>
      <p:cxnSp>
        <p:nvCxnSpPr>
          <p:cNvPr id="73" name="Соединительная линия уступом 113">
            <a:extLst>
              <a:ext uri="{FF2B5EF4-FFF2-40B4-BE49-F238E27FC236}">
                <a16:creationId xmlns:a16="http://schemas.microsoft.com/office/drawing/2014/main" xmlns="" id="{51D423FC-4DC2-470F-ADCB-0DB840BE4966}"/>
              </a:ext>
            </a:extLst>
          </p:cNvPr>
          <p:cNvCxnSpPr>
            <a:stCxn id="77" idx="1"/>
            <a:endCxn id="67" idx="0"/>
          </p:cNvCxnSpPr>
          <p:nvPr/>
        </p:nvCxnSpPr>
        <p:spPr>
          <a:xfrm rot="10800000" flipV="1">
            <a:off x="3620929" y="4343765"/>
            <a:ext cx="1303448" cy="659521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B2B3041-194F-4B82-8B2A-C2512A061AC3}"/>
              </a:ext>
            </a:extLst>
          </p:cNvPr>
          <p:cNvSpPr/>
          <p:nvPr/>
        </p:nvSpPr>
        <p:spPr>
          <a:xfrm>
            <a:off x="3554074" y="4149207"/>
            <a:ext cx="1326574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Инновационные проекты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AE399A56-1393-4649-BA3C-C223034C8EBD}"/>
              </a:ext>
            </a:extLst>
          </p:cNvPr>
          <p:cNvCxnSpPr>
            <a:stCxn id="67" idx="3"/>
            <a:endCxn id="28" idx="1"/>
          </p:cNvCxnSpPr>
          <p:nvPr/>
        </p:nvCxnSpPr>
        <p:spPr>
          <a:xfrm>
            <a:off x="4269001" y="5326453"/>
            <a:ext cx="1646382" cy="74870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478C788A-C234-43A1-8B2C-F1029B7B5D97}"/>
              </a:ext>
            </a:extLst>
          </p:cNvPr>
          <p:cNvSpPr/>
          <p:nvPr/>
        </p:nvSpPr>
        <p:spPr>
          <a:xfrm>
            <a:off x="9765941" y="3361888"/>
            <a:ext cx="2409881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Внутренние проекты</a:t>
            </a:r>
          </a:p>
        </p:txBody>
      </p:sp>
      <p:graphicFrame>
        <p:nvGraphicFramePr>
          <p:cNvPr id="77" name="Таблица 76">
            <a:extLst>
              <a:ext uri="{FF2B5EF4-FFF2-40B4-BE49-F238E27FC236}">
                <a16:creationId xmlns:a16="http://schemas.microsoft.com/office/drawing/2014/main" xmlns="" id="{80043BD7-EAC3-4FE4-90E1-A8C4FDD1F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821161"/>
              </p:ext>
            </p:extLst>
          </p:nvPr>
        </p:nvGraphicFramePr>
        <p:xfrm>
          <a:off x="4924377" y="3648937"/>
          <a:ext cx="3283344" cy="138965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41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196">
                <a:tc gridSpan="2"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АО «Росэлектроника»</a:t>
                      </a:r>
                      <a:endParaRPr lang="ru-RU" sz="1400" b="1" dirty="0">
                        <a:solidFill>
                          <a:schemeClr val="accent1">
                            <a:lumMod val="2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96">
                <a:tc gridSpan="2"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Экспертно-аналитические центры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96">
                <a:tc rowSpan="2"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Научно-техническое управление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НТС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0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Секции НТС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8" name="Таблица 77">
            <a:extLst>
              <a:ext uri="{FF2B5EF4-FFF2-40B4-BE49-F238E27FC236}">
                <a16:creationId xmlns:a16="http://schemas.microsoft.com/office/drawing/2014/main" xmlns="" id="{6D713F69-B04D-44E6-B489-33ABF68E5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517126"/>
              </p:ext>
            </p:extLst>
          </p:nvPr>
        </p:nvGraphicFramePr>
        <p:xfrm>
          <a:off x="5147055" y="5284244"/>
          <a:ext cx="283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Маркетинг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Финансы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9" name="Стрелка вниз 126">
            <a:extLst>
              <a:ext uri="{FF2B5EF4-FFF2-40B4-BE49-F238E27FC236}">
                <a16:creationId xmlns:a16="http://schemas.microsoft.com/office/drawing/2014/main" xmlns="" id="{F0A0E45D-C406-4D3F-BA34-4ACA730194CA}"/>
              </a:ext>
            </a:extLst>
          </p:cNvPr>
          <p:cNvSpPr/>
          <p:nvPr/>
        </p:nvSpPr>
        <p:spPr>
          <a:xfrm>
            <a:off x="6478736" y="5689144"/>
            <a:ext cx="177632" cy="144590"/>
          </a:xfrm>
          <a:prstGeom prst="downArrow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A28F7245-6D18-48E0-9AA6-5944296D15FE}"/>
              </a:ext>
            </a:extLst>
          </p:cNvPr>
          <p:cNvSpPr/>
          <p:nvPr/>
        </p:nvSpPr>
        <p:spPr>
          <a:xfrm>
            <a:off x="8170878" y="2709302"/>
            <a:ext cx="1686421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ВЭБ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D6C6E37D-D66D-4123-87FB-1EEA79646B07}"/>
              </a:ext>
            </a:extLst>
          </p:cNvPr>
          <p:cNvCxnSpPr>
            <a:cxnSpLocks/>
            <a:stCxn id="7" idx="3"/>
            <a:endCxn id="80" idx="1"/>
          </p:cNvCxnSpPr>
          <p:nvPr/>
        </p:nvCxnSpPr>
        <p:spPr>
          <a:xfrm flipV="1">
            <a:off x="7456172" y="2847802"/>
            <a:ext cx="714706" cy="10089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E7F6A229-A4BC-4089-9B42-0B1CFAD33EAD}"/>
              </a:ext>
            </a:extLst>
          </p:cNvPr>
          <p:cNvSpPr/>
          <p:nvPr/>
        </p:nvSpPr>
        <p:spPr>
          <a:xfrm>
            <a:off x="8158844" y="3028244"/>
            <a:ext cx="1686421" cy="27699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Фонд Бортника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ACFBF99C-326A-4259-80EB-9BB564C7416E}"/>
              </a:ext>
            </a:extLst>
          </p:cNvPr>
          <p:cNvCxnSpPr>
            <a:cxnSpLocks/>
            <a:stCxn id="7" idx="3"/>
            <a:endCxn id="82" idx="1"/>
          </p:cNvCxnSpPr>
          <p:nvPr/>
        </p:nvCxnSpPr>
        <p:spPr>
          <a:xfrm>
            <a:off x="7456172" y="2948696"/>
            <a:ext cx="702672" cy="21804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487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65" y="0"/>
            <a:ext cx="13321437" cy="5181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6056" y="6346481"/>
            <a:ext cx="2913321" cy="1062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128380"/>
            <a:ext cx="8772808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975" y="6473660"/>
            <a:ext cx="2387779" cy="6902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49" y="4544840"/>
            <a:ext cx="4117595" cy="1385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b="1" dirty="0"/>
              <a:t>АО «</a:t>
            </a:r>
            <a:r>
              <a:rPr lang="ru-RU" sz="1600" b="1" dirty="0" err="1"/>
              <a:t>Росэлектроника</a:t>
            </a:r>
            <a:r>
              <a:rPr lang="ru-RU" sz="1600" b="1" dirty="0"/>
              <a:t>»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/>
              <a:t>121059, Россия г. Москва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 err="1"/>
              <a:t>Бережковская</a:t>
            </a:r>
            <a:r>
              <a:rPr lang="ru-RU" sz="1600" dirty="0"/>
              <a:t> наб., д. 38, стр.1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18883" y="4544840"/>
            <a:ext cx="3637762" cy="138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600" dirty="0"/>
              <a:t>Тел.: +7 (495) 777-42-82</a:t>
            </a:r>
          </a:p>
          <a:p>
            <a:pPr marL="0" indent="0" algn="r">
              <a:buNone/>
            </a:pPr>
            <a:r>
              <a:rPr lang="pt-BR" sz="1600" dirty="0"/>
              <a:t>Факс: +7 (495) 708-23-16</a:t>
            </a:r>
          </a:p>
          <a:p>
            <a:pPr marL="0" indent="0" algn="r">
              <a:buNone/>
            </a:pPr>
            <a:r>
              <a:rPr lang="pt-BR" sz="1600" dirty="0"/>
              <a:t>E-mail: </a:t>
            </a:r>
            <a:r>
              <a:rPr lang="pt-BR" sz="1600" dirty="0">
                <a:hlinkClick r:id="rId4"/>
              </a:rPr>
              <a:t>info@ruselectronics.ru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71672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8551B-4317-45A9-BDBC-A4880117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ru-RU" dirty="0"/>
              <a:t>прорыв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1F8952-EF54-445C-8824-F0D19A3D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661CD3FA-5370-45B5-9001-45D00D2E5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99" y="910815"/>
            <a:ext cx="9090025" cy="16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altLang="ru-RU" sz="2400" dirty="0"/>
              <a:t>IT</a:t>
            </a:r>
            <a:r>
              <a:rPr lang="ru-RU" altLang="ru-RU" sz="2400" dirty="0"/>
              <a:t>-прорыв – всероссийский конкурс прорывных проектов в области </a:t>
            </a:r>
            <a:r>
              <a:rPr lang="en-US" altLang="ru-RU" sz="2400" dirty="0"/>
              <a:t>IT</a:t>
            </a:r>
            <a:r>
              <a:rPr lang="ru-RU" altLang="ru-RU" sz="2400" dirty="0"/>
              <a:t>-технологий, призванный объединить усилия и знания представителей разных областей науки и техники по созданию и внедрению инновационных IT – разработок.   </a:t>
            </a:r>
            <a:r>
              <a:rPr lang="ru-RU" sz="2400" dirty="0"/>
              <a:t>                                               </a:t>
            </a:r>
            <a:endParaRPr lang="ru-RU" alt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F93523-F7FD-4BA5-A793-0A159F0A4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680" y="4373468"/>
            <a:ext cx="2087793" cy="27837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6ED7BDF-C6AA-4B88-A945-AEAEDE449F3F}"/>
              </a:ext>
            </a:extLst>
          </p:cNvPr>
          <p:cNvSpPr/>
          <p:nvPr/>
        </p:nvSpPr>
        <p:spPr>
          <a:xfrm>
            <a:off x="1550598" y="2702163"/>
            <a:ext cx="1198817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Координаторы проекта – Государственная корпорация «Ростех», </a:t>
            </a:r>
            <a:br>
              <a:rPr lang="ru-RU" sz="24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ru-RU" sz="24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                                                  Союз машиностроителей России </a:t>
            </a:r>
            <a:r>
              <a:rPr lang="ru-RU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lang="ru-RU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ru-RU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(до 2017 года - Всероссийская политическая партия «ЕДИНАЯ РОССИЯ»)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3998B0-5BEB-46C5-96CA-BCB999F86E9F}"/>
              </a:ext>
            </a:extLst>
          </p:cNvPr>
          <p:cNvSpPr/>
          <p:nvPr/>
        </p:nvSpPr>
        <p:spPr>
          <a:xfrm>
            <a:off x="4141399" y="4631632"/>
            <a:ext cx="7155906" cy="1508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Координатор проекта «IT ПРОРЫВ» </a:t>
            </a:r>
          </a:p>
          <a:p>
            <a:r>
              <a:rPr lang="ru-RU" sz="24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Чемезов Сергей Викторович</a:t>
            </a:r>
            <a:br>
              <a:rPr lang="ru-RU" sz="2400" b="1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ru-RU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Генеральный директор </a:t>
            </a:r>
            <a:br>
              <a:rPr lang="ru-RU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lang="ru-RU" sz="2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Gill Sans" charset="0"/>
              </a:rPr>
              <a:t>Государственной корпорации «Ростех»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4B0F37-E3B2-4309-A888-D0B7B37B92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1980" y="6868877"/>
            <a:ext cx="2213811" cy="485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9C5BEA-F14D-4FC7-93DA-3746B6E49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9867" t="27938" r="19303" b="13496"/>
          <a:stretch/>
        </p:blipFill>
        <p:spPr>
          <a:xfrm>
            <a:off x="8095728" y="6241864"/>
            <a:ext cx="1934905" cy="1254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0A4E98-28A4-401B-8998-846E9EC72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5654" t="15015" r="21925" b="16120"/>
          <a:stretch/>
        </p:blipFill>
        <p:spPr>
          <a:xfrm>
            <a:off x="11645249" y="32315"/>
            <a:ext cx="1741084" cy="1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18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8551B-4317-45A9-BDBC-A4880117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ru-RU" dirty="0"/>
              <a:t>прорыв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1F8952-EF54-445C-8824-F0D19A3D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4B0F37-E3B2-4309-A888-D0B7B37B92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1980" y="6868877"/>
            <a:ext cx="2213811" cy="485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9C5BEA-F14D-4FC7-93DA-3746B6E49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867" t="27938" r="19303" b="13496"/>
          <a:stretch/>
        </p:blipFill>
        <p:spPr>
          <a:xfrm>
            <a:off x="8095728" y="6241864"/>
            <a:ext cx="1934905" cy="1254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0A4E98-28A4-401B-8998-846E9EC721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654" t="15015" r="21925" b="16120"/>
          <a:stretch/>
        </p:blipFill>
        <p:spPr>
          <a:xfrm>
            <a:off x="11645249" y="32315"/>
            <a:ext cx="1741084" cy="128658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1D814F6-3D06-4D6B-9A2C-8D71A0DFE2E3}"/>
              </a:ext>
            </a:extLst>
          </p:cNvPr>
          <p:cNvSpPr/>
          <p:nvPr/>
        </p:nvSpPr>
        <p:spPr>
          <a:xfrm>
            <a:off x="416065" y="2828804"/>
            <a:ext cx="11957284" cy="38779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</a:rPr>
              <a:t>Эффективные взаимоотношения с профильными вузами в различных регионах России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</a:rPr>
              <a:t>Привлечение и удержание кадров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</a:rPr>
              <a:t>Продвижение бренда работодателя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</a:rPr>
              <a:t>Формирование кадрового резерва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</a:rPr>
              <a:t>Вовлечение молодых специалистов в инновационную деятельность, 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обучение и развитие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</a:rPr>
              <a:t>Поиск новых идей в соответствии со стратегическими направлениями развития Государственной корпорации «</a:t>
            </a:r>
            <a:r>
              <a:rPr lang="ru-RU" sz="2400" dirty="0" err="1">
                <a:solidFill>
                  <a:srgbClr val="000000"/>
                </a:solidFill>
              </a:rPr>
              <a:t>Ростех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478796B-8CA1-4D1D-AFD0-D714CCDF3697}"/>
              </a:ext>
            </a:extLst>
          </p:cNvPr>
          <p:cNvSpPr/>
          <p:nvPr/>
        </p:nvSpPr>
        <p:spPr>
          <a:xfrm>
            <a:off x="409733" y="1222218"/>
            <a:ext cx="6499225" cy="156966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002060"/>
                </a:solidFill>
              </a:rPr>
              <a:t>Категория «молодые специалисты»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Участники конкурса активно развиваются и работают на предприятиях оборонно-промышленного комплекса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1AACFF7-C863-42D9-8108-77CA42264765}"/>
              </a:ext>
            </a:extLst>
          </p:cNvPr>
          <p:cNvSpPr/>
          <p:nvPr/>
        </p:nvSpPr>
        <p:spPr>
          <a:xfrm>
            <a:off x="6394707" y="1192728"/>
            <a:ext cx="6499225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002060"/>
                </a:solidFill>
              </a:rPr>
              <a:t>Категория «студенты»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Участники конкурса – 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будущий кадровый потенциал</a:t>
            </a:r>
          </a:p>
        </p:txBody>
      </p:sp>
    </p:spTree>
    <p:extLst>
      <p:ext uri="{BB962C8B-B14F-4D97-AF65-F5344CB8AC3E}">
        <p14:creationId xmlns:p14="http://schemas.microsoft.com/office/powerpoint/2010/main" xmlns="" val="424569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8551B-4317-45A9-BDBC-A4880117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ru-RU" dirty="0"/>
              <a:t>прорыв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1F8952-EF54-445C-8824-F0D19A3D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4B0F37-E3B2-4309-A888-D0B7B37B92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1980" y="6868877"/>
            <a:ext cx="2213811" cy="4852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9C5BEA-F14D-4FC7-93DA-3746B6E49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867" t="27938" r="19303" b="13496"/>
          <a:stretch/>
        </p:blipFill>
        <p:spPr>
          <a:xfrm>
            <a:off x="8095728" y="6241864"/>
            <a:ext cx="1934905" cy="1254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0A4E98-28A4-401B-8998-846E9EC721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654" t="15015" r="21925" b="16120"/>
          <a:stretch/>
        </p:blipFill>
        <p:spPr>
          <a:xfrm>
            <a:off x="11645249" y="32315"/>
            <a:ext cx="1741084" cy="128658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17EC2413-AA9E-41EF-A43D-513D1D594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9856456"/>
              </p:ext>
            </p:extLst>
          </p:nvPr>
        </p:nvGraphicFramePr>
        <p:xfrm>
          <a:off x="810996" y="1087332"/>
          <a:ext cx="10762168" cy="554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1121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8551B-4317-45A9-BDBC-A4880117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4" y="402484"/>
            <a:ext cx="11969948" cy="40248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«РАДИОЭЛЕКТРОНИКА БУДУЩЕГО»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1F8952-EF54-445C-8824-F0D19A3D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FF19D078-2BAC-4854-AD66-E61E9BA53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7156210"/>
              </p:ext>
            </p:extLst>
          </p:nvPr>
        </p:nvGraphicFramePr>
        <p:xfrm>
          <a:off x="923982" y="1145308"/>
          <a:ext cx="12145473" cy="551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394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8551B-4317-45A9-BDBC-A4880117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молодежный промышленный форум </a:t>
            </a:r>
            <a:br>
              <a:rPr lang="ru-RU" dirty="0"/>
            </a:br>
            <a:r>
              <a:rPr lang="ru-RU" dirty="0"/>
              <a:t>«Инженеры будущего»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1F8952-EF54-445C-8824-F0D19A3D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9C5BEA-F14D-4FC7-93DA-3746B6E49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867" t="27938" r="19303" b="13496"/>
          <a:stretch/>
        </p:blipFill>
        <p:spPr>
          <a:xfrm>
            <a:off x="11504870" y="9610"/>
            <a:ext cx="1934905" cy="12540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F9FE6DF-1098-492B-A1A4-0C3BCCF4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8369" y="6035611"/>
            <a:ext cx="1240703" cy="9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7A0CFC88-9D93-4F07-A9C8-6FF5DC956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03" y="1299315"/>
            <a:ext cx="12755968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9pPr>
          </a:lstStyle>
          <a:p>
            <a:pPr>
              <a:buSzPct val="100000"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летний образовательный лагерь для молодых инженеров, конструкторов и технологов.</a:t>
            </a:r>
          </a:p>
          <a:p>
            <a:pPr>
              <a:buSzPct val="100000"/>
            </a:pPr>
            <a:endParaRPr lang="en-US" altLang="ru-RU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 мероприятия: </a:t>
            </a:r>
          </a:p>
          <a:p>
            <a:pPr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этапе форума в работе приняли участие более тысячи человек</a:t>
            </a:r>
          </a:p>
          <a:p>
            <a:pPr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российских регионов и зарубежных стран </a:t>
            </a:r>
          </a:p>
          <a:p>
            <a:pPr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инженеры из 400 промышленных компаний и 80 вузов.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0569A50E-63C5-4D95-ABC4-75B17082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512" y="3567582"/>
            <a:ext cx="5516491" cy="25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chemeClr val="bg1"/>
                </a:solidFill>
                <a:latin typeface="Gill Sans" charset="0"/>
                <a:ea typeface="+mn-ea"/>
                <a:cs typeface="ヒラギノ角ゴ ProN W3" charset="0"/>
              </a:defRPr>
            </a:lvl9pPr>
          </a:lstStyle>
          <a:p>
            <a:pPr>
              <a:lnSpc>
                <a:spcPct val="114000"/>
              </a:lnSpc>
              <a:buSzPct val="100000"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и факультет Радиоэлектроника на форуме: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молодых специалистов из 18 регионов России - учёные, аспиранты, студенты и школьники из 20 предприятий Холдинга и 12 ведущих опорных технических вузов и колледжей. Более 30 лекций, мастер-классов, тренингов, 10 круглых столов, очный этап и финал открытого корпоративного конкурса «Радиоэлектроника будущего», интерактивная образовательная площадка «Работай в России!». </a:t>
            </a:r>
            <a:endParaRPr lang="en-US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D8C0968-E895-417A-8704-A0959FE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75" y="3453270"/>
            <a:ext cx="2773243" cy="13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D3F87F8F-8216-42B3-A590-10C14DFF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192" y="3453253"/>
            <a:ext cx="1768826" cy="8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xmlns="" id="{1443EE0C-A2BE-434E-8644-3FA77A7B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69" y="5046748"/>
            <a:ext cx="2782449" cy="15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xmlns="" id="{442F37A9-484C-4089-8013-E57A78A2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192" y="4376905"/>
            <a:ext cx="1768826" cy="220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9FFC45-0922-46E6-8A73-7518618FA994}"/>
              </a:ext>
            </a:extLst>
          </p:cNvPr>
          <p:cNvSpPr txBox="1"/>
          <p:nvPr/>
        </p:nvSpPr>
        <p:spPr>
          <a:xfrm>
            <a:off x="1959293" y="6687504"/>
            <a:ext cx="900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B70088"/>
                </a:solidFill>
              </a:rPr>
              <a:t>В этом году форум пройдёт с 10 по 21 июля </a:t>
            </a:r>
            <a:br>
              <a:rPr lang="ru-RU" sz="2400" dirty="0">
                <a:solidFill>
                  <a:srgbClr val="B70088"/>
                </a:solidFill>
              </a:rPr>
            </a:br>
            <a:r>
              <a:rPr lang="ru-RU" sz="2400" dirty="0">
                <a:solidFill>
                  <a:srgbClr val="B70088"/>
                </a:solidFill>
              </a:rPr>
              <a:t>в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48220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1AF810-CACF-4E2C-B3E0-E36CC48B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4" y="402484"/>
            <a:ext cx="12034634" cy="819734"/>
          </a:xfrm>
        </p:spPr>
        <p:txBody>
          <a:bodyPr>
            <a:normAutofit/>
          </a:bodyPr>
          <a:lstStyle/>
          <a:p>
            <a:r>
              <a:rPr lang="ru-RU" dirty="0"/>
              <a:t>Координационный совет опорных ВУЗов </a:t>
            </a:r>
            <a:br>
              <a:rPr lang="ru-RU" dirty="0"/>
            </a:br>
            <a:r>
              <a:rPr lang="ru-RU" dirty="0"/>
              <a:t>и институтов развития АО «Росэлектроника»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A77A11-0327-4D83-9D0C-3E78CC23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892E8F-1EAC-46AF-B7A9-C1E3328A9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2581094" y="6093508"/>
            <a:ext cx="2030403" cy="904164"/>
          </a:xfrm>
          <a:prstGeom prst="rect">
            <a:avLst/>
          </a:prstGeom>
        </p:spPr>
      </p:pic>
      <p:pic>
        <p:nvPicPr>
          <p:cNvPr id="7" name="Picture 8" descr="Картинки по запросу мгу эмблема">
            <a:extLst>
              <a:ext uri="{FF2B5EF4-FFF2-40B4-BE49-F238E27FC236}">
                <a16:creationId xmlns:a16="http://schemas.microsoft.com/office/drawing/2014/main" xmlns="" id="{3DE86B9A-A2BA-49E6-BCE4-3C060837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2229279" y="4509568"/>
            <a:ext cx="1068616" cy="10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eafnet.ru/images/Image/2013/news/bmstu.png">
            <a:extLst>
              <a:ext uri="{FF2B5EF4-FFF2-40B4-BE49-F238E27FC236}">
                <a16:creationId xmlns:a16="http://schemas.microsoft.com/office/drawing/2014/main" xmlns="" id="{6D87CA07-AD10-4297-8087-0EF3659F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1198557" y="5325976"/>
            <a:ext cx="1056909" cy="1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advmarket.ru/add_news/images_real/452f6c64f569ce36573895962848260f_.jpg">
            <a:extLst>
              <a:ext uri="{FF2B5EF4-FFF2-40B4-BE49-F238E27FC236}">
                <a16:creationId xmlns:a16="http://schemas.microsoft.com/office/drawing/2014/main" xmlns="" id="{84BD0BF4-42A6-4202-9279-F6FFB9D2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5325028" y="5464090"/>
            <a:ext cx="1700246" cy="9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dpo-edu.ru/wordpress/wp-content/uploads/360176edf066fe2efe4fb2f6a6f84b8b.png">
            <a:extLst>
              <a:ext uri="{FF2B5EF4-FFF2-40B4-BE49-F238E27FC236}">
                <a16:creationId xmlns:a16="http://schemas.microsoft.com/office/drawing/2014/main" xmlns="" id="{DD8556D9-26A1-47C7-BC3C-1F1E45F7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792285" y="4452463"/>
            <a:ext cx="1370020" cy="6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http://www.stankin.ru/upload/medialibrary/09d/09d3659e538bf8e3b48a1d144bf67cdd.png">
            <a:extLst>
              <a:ext uri="{FF2B5EF4-FFF2-40B4-BE49-F238E27FC236}">
                <a16:creationId xmlns:a16="http://schemas.microsoft.com/office/drawing/2014/main" xmlns="" id="{7F1EA965-83B9-43A6-AA25-0E9512F4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5362693" y="4593869"/>
            <a:ext cx="1563593" cy="8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AEBD971-8876-4748-9F65-1D79B48324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7390409" y="4525982"/>
            <a:ext cx="753396" cy="1314063"/>
          </a:xfrm>
          <a:prstGeom prst="rect">
            <a:avLst/>
          </a:prstGeom>
        </p:spPr>
      </p:pic>
      <p:pic>
        <p:nvPicPr>
          <p:cNvPr id="13" name="Picture 35" descr="http://www.m-press.ru/nano/mirea.jpg">
            <a:extLst>
              <a:ext uri="{FF2B5EF4-FFF2-40B4-BE49-F238E27FC236}">
                <a16:creationId xmlns:a16="http://schemas.microsoft.com/office/drawing/2014/main" xmlns="" id="{77C57D17-B45A-46F4-B0FE-07FA7D45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6594553" y="3921162"/>
            <a:ext cx="703986" cy="7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1" descr="http://www.nanonewsnet.ru/files/thumbs/logo-tusur-200x140.png">
            <a:extLst>
              <a:ext uri="{FF2B5EF4-FFF2-40B4-BE49-F238E27FC236}">
                <a16:creationId xmlns:a16="http://schemas.microsoft.com/office/drawing/2014/main" xmlns="" id="{4E3EBE96-0E28-497E-AC50-4C968AEB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7671328" y="5861962"/>
            <a:ext cx="1794061" cy="12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://mockups.naumen.ru/xpir/conferences/files/logo-misis.png">
            <a:extLst>
              <a:ext uri="{FF2B5EF4-FFF2-40B4-BE49-F238E27FC236}">
                <a16:creationId xmlns:a16="http://schemas.microsoft.com/office/drawing/2014/main" xmlns="" id="{97D2F4E4-3B38-492B-8ABE-D3EFFE19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5829397" y="6113021"/>
            <a:ext cx="1943815" cy="7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mephi3.ls66.ru/mifi_new.png">
            <a:extLst>
              <a:ext uri="{FF2B5EF4-FFF2-40B4-BE49-F238E27FC236}">
                <a16:creationId xmlns:a16="http://schemas.microsoft.com/office/drawing/2014/main" xmlns="" id="{57ADA1F4-64CD-420D-BE62-D94C1C6F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10979566" y="3849016"/>
            <a:ext cx="742387" cy="7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3" descr="http://vitavimak25.esy.es/wp-content/uploads/2015/12/il2.png">
            <a:extLst>
              <a:ext uri="{FF2B5EF4-FFF2-40B4-BE49-F238E27FC236}">
                <a16:creationId xmlns:a16="http://schemas.microsoft.com/office/drawing/2014/main" xmlns="" id="{2964407D-07B3-46F2-A6F0-62C29EE0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9753135" y="5745575"/>
            <a:ext cx="859174" cy="8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http://mark.mtuci.ru/wp-content/uploads/%D0%9B%D0%BE%D0%B3%D0%BE%D1%82%D0%B8%D0%BF-%D0%9C%D0%A2%D0%A3%D0%A1%D0%981-300x300.png">
            <a:extLst>
              <a:ext uri="{FF2B5EF4-FFF2-40B4-BE49-F238E27FC236}">
                <a16:creationId xmlns:a16="http://schemas.microsoft.com/office/drawing/2014/main" xmlns="" id="{59378358-CB24-414D-94D9-DE1EA69E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11529876" y="4668749"/>
            <a:ext cx="1391505" cy="13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ttp://krukovo.mos.ru/upload/medialibrary/6d2/miet_logo.png">
            <a:extLst>
              <a:ext uri="{FF2B5EF4-FFF2-40B4-BE49-F238E27FC236}">
                <a16:creationId xmlns:a16="http://schemas.microsoft.com/office/drawing/2014/main" xmlns="" id="{9F19A7DA-2D36-4836-8B5C-69ADF425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11184039" y="6021439"/>
            <a:ext cx="641508" cy="6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Картинки по запросу НГУ эмблема">
            <a:extLst>
              <a:ext uri="{FF2B5EF4-FFF2-40B4-BE49-F238E27FC236}">
                <a16:creationId xmlns:a16="http://schemas.microsoft.com/office/drawing/2014/main" xmlns="" id="{E556250C-8078-4308-BAD6-3D3A7661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8588310" y="4149410"/>
            <a:ext cx="1707501" cy="51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A0E1544-D3E7-4828-89E5-3F8DB5F6F9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8516658" y="4947224"/>
            <a:ext cx="2079107" cy="6047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E0359DA-1B4F-40A4-845B-53FBE13752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10670463" y="4978856"/>
            <a:ext cx="751987" cy="888712"/>
          </a:xfrm>
          <a:prstGeom prst="rect">
            <a:avLst/>
          </a:prstGeom>
        </p:spPr>
      </p:pic>
      <p:pic>
        <p:nvPicPr>
          <p:cNvPr id="23" name="Picture 30" descr="Картинки по запросу РГРТУ эмблема">
            <a:extLst>
              <a:ext uri="{FF2B5EF4-FFF2-40B4-BE49-F238E27FC236}">
                <a16:creationId xmlns:a16="http://schemas.microsoft.com/office/drawing/2014/main" xmlns="" id="{531F837C-7F31-4063-BC34-CB556DE5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7054">
            <a:off x="3630159" y="4357023"/>
            <a:ext cx="1454530" cy="6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2" descr="Картинки по запросу фонд содействия развития малых форм предприятий эмблема">
            <a:extLst>
              <a:ext uri="{FF2B5EF4-FFF2-40B4-BE49-F238E27FC236}">
                <a16:creationId xmlns:a16="http://schemas.microsoft.com/office/drawing/2014/main" xmlns="" id="{380C7650-F694-45DE-85C6-61FF55619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9" b="6613"/>
          <a:stretch/>
        </p:blipFill>
        <p:spPr bwMode="auto">
          <a:xfrm rot="20807054">
            <a:off x="915129" y="2586132"/>
            <a:ext cx="2417069" cy="14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34" descr="Картинки по запросу технопарк сколково эмблема">
            <a:extLst>
              <a:ext uri="{FF2B5EF4-FFF2-40B4-BE49-F238E27FC236}">
                <a16:creationId xmlns:a16="http://schemas.microsoft.com/office/drawing/2014/main" xmlns="" id="{1A8F47CC-39ED-4C72-9164-2F7D17A61B4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807054">
            <a:off x="873920" y="368739"/>
            <a:ext cx="269832" cy="2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6491921-9E95-411B-AD38-5C6EC76E9F3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" t="15062" r="1683" b="15144"/>
          <a:stretch/>
        </p:blipFill>
        <p:spPr>
          <a:xfrm rot="20807054">
            <a:off x="3889948" y="3012746"/>
            <a:ext cx="3547655" cy="8869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B44953D-209B-4234-99DD-DF7FE7DB012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1017715" y="1505766"/>
            <a:ext cx="3123598" cy="86522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0736E1B-7AF5-46F9-A91F-E4E94B7A3FE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4"/>
          <a:stretch/>
        </p:blipFill>
        <p:spPr>
          <a:xfrm rot="20807054">
            <a:off x="4498121" y="1395140"/>
            <a:ext cx="1623570" cy="9183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12BCF10-3FEB-437A-A80C-B59A1128FC3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2" t="23449" r="9399" b="31192"/>
          <a:stretch/>
        </p:blipFill>
        <p:spPr>
          <a:xfrm rot="20807054">
            <a:off x="6284049" y="1384840"/>
            <a:ext cx="2030953" cy="8123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168AD75-5497-4AFC-B239-DBE61D9F916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3658928" y="5182311"/>
            <a:ext cx="1403593" cy="99729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02BAB1E-3256-47AA-8D57-967B981BC94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1" b="4395"/>
          <a:stretch/>
        </p:blipFill>
        <p:spPr>
          <a:xfrm rot="20807054">
            <a:off x="7593694" y="2917358"/>
            <a:ext cx="2226113" cy="11474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01B8FC-15A6-4F91-B51C-F0341361954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9213716" y="1693922"/>
            <a:ext cx="2105634" cy="7257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33E2640-DDD0-45CB-8E7C-A2921401823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054">
            <a:off x="10229920" y="2766821"/>
            <a:ext cx="2277247" cy="6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08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265AF-C5A8-4AE3-8DBF-A50E3E7C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Основные проблемные вопросы научного и кадрового обеспечения создания и производства современных и перспективных изделий ЭКБ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27E586-3078-46AA-A508-421BFED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10745C53-A52F-480E-A541-456A801EF43B}"/>
              </a:ext>
            </a:extLst>
          </p:cNvPr>
          <p:cNvCxnSpPr/>
          <p:nvPr/>
        </p:nvCxnSpPr>
        <p:spPr>
          <a:xfrm>
            <a:off x="5406617" y="4242253"/>
            <a:ext cx="2862262" cy="1588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4D92C861-19C9-42A6-9AF3-E70F790FBB54}"/>
              </a:ext>
            </a:extLst>
          </p:cNvPr>
          <p:cNvCxnSpPr/>
          <p:nvPr/>
        </p:nvCxnSpPr>
        <p:spPr>
          <a:xfrm>
            <a:off x="5443129" y="3615191"/>
            <a:ext cx="28622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5">
            <a:extLst>
              <a:ext uri="{FF2B5EF4-FFF2-40B4-BE49-F238E27FC236}">
                <a16:creationId xmlns:a16="http://schemas.microsoft.com/office/drawing/2014/main" xmlns="" id="{49293D83-FF68-4CF4-A771-89ED4747003E}"/>
              </a:ext>
            </a:extLst>
          </p:cNvPr>
          <p:cNvSpPr/>
          <p:nvPr/>
        </p:nvSpPr>
        <p:spPr>
          <a:xfrm>
            <a:off x="5757454" y="1216478"/>
            <a:ext cx="2214563" cy="397033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6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4B78E2B3-BF03-44B5-A9D9-868C3A34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642" y="1316491"/>
            <a:ext cx="3097212" cy="5016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rgbClr val="1F497D"/>
            </a:solidFill>
            <a:miter lim="800000"/>
            <a:headEnd/>
            <a:tailEnd/>
          </a:ln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39F313A-C635-418B-AD39-8047295DCC97}"/>
              </a:ext>
            </a:extLst>
          </p:cNvPr>
          <p:cNvSpPr/>
          <p:nvPr/>
        </p:nvSpPr>
        <p:spPr>
          <a:xfrm>
            <a:off x="2542767" y="2351541"/>
            <a:ext cx="3095625" cy="334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2F0B90-559B-49AA-A456-CA029C74AA1E}"/>
              </a:ext>
            </a:extLst>
          </p:cNvPr>
          <p:cNvSpPr/>
          <p:nvPr/>
        </p:nvSpPr>
        <p:spPr>
          <a:xfrm>
            <a:off x="3876267" y="3302453"/>
            <a:ext cx="1512887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Инвест. Проект 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89C8897-B21C-4B37-BF94-DB259F87F56E}"/>
              </a:ext>
            </a:extLst>
          </p:cNvPr>
          <p:cNvSpPr/>
          <p:nvPr/>
        </p:nvSpPr>
        <p:spPr>
          <a:xfrm>
            <a:off x="3876267" y="3999366"/>
            <a:ext cx="1512887" cy="500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Инвест. Проект </a:t>
            </a:r>
            <a:r>
              <a:rPr lang="en-US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altLang="ru-RU" sz="140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40">
            <a:extLst>
              <a:ext uri="{FF2B5EF4-FFF2-40B4-BE49-F238E27FC236}">
                <a16:creationId xmlns:a16="http://schemas.microsoft.com/office/drawing/2014/main" xmlns="" id="{A0138E8C-D579-4B24-B0F3-4AB4C896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579" y="2746828"/>
            <a:ext cx="1279525" cy="17700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F497D"/>
            </a:solidFill>
            <a:miter lim="800000"/>
            <a:headEnd/>
            <a:tailEnd/>
          </a:ln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25" b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потребность по окончании реализации инвестиционного проекта</a:t>
            </a:r>
          </a:p>
        </p:txBody>
      </p:sp>
      <p:sp>
        <p:nvSpPr>
          <p:cNvPr id="13" name="Прямоугольник 45">
            <a:extLst>
              <a:ext uri="{FF2B5EF4-FFF2-40B4-BE49-F238E27FC236}">
                <a16:creationId xmlns:a16="http://schemas.microsoft.com/office/drawing/2014/main" xmlns="" id="{832A842C-9C8B-4146-AD48-A90495638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054" y="1287916"/>
            <a:ext cx="3095625" cy="503237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1F497D"/>
            </a:solidFill>
            <a:miter lim="800000"/>
            <a:headEnd/>
            <a:tailEnd/>
          </a:ln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86F3011-848C-45CE-8D54-80F847EF0B84}"/>
              </a:ext>
            </a:extLst>
          </p:cNvPr>
          <p:cNvSpPr/>
          <p:nvPr/>
        </p:nvSpPr>
        <p:spPr>
          <a:xfrm>
            <a:off x="8149817" y="1900691"/>
            <a:ext cx="3095625" cy="334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C2DC02-69C8-4B3F-825A-DCE5B5E21413}"/>
              </a:ext>
            </a:extLst>
          </p:cNvPr>
          <p:cNvSpPr/>
          <p:nvPr/>
        </p:nvSpPr>
        <p:spPr>
          <a:xfrm>
            <a:off x="8149817" y="2332491"/>
            <a:ext cx="3095625" cy="334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2C291A6-DC41-4A6D-B24A-93B0FE26F667}"/>
              </a:ext>
            </a:extLst>
          </p:cNvPr>
          <p:cNvSpPr/>
          <p:nvPr/>
        </p:nvSpPr>
        <p:spPr>
          <a:xfrm>
            <a:off x="8259354" y="2746828"/>
            <a:ext cx="1511300" cy="488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5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образовательная программа 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8BEC1D0-4052-4427-8CCA-F8A2462A65FE}"/>
              </a:ext>
            </a:extLst>
          </p:cNvPr>
          <p:cNvSpPr/>
          <p:nvPr/>
        </p:nvSpPr>
        <p:spPr>
          <a:xfrm>
            <a:off x="8254592" y="3332616"/>
            <a:ext cx="1511300" cy="522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5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образовательная программа 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0FE9B5E-3DEE-457E-BD18-6C8D7A33D124}"/>
              </a:ext>
            </a:extLst>
          </p:cNvPr>
          <p:cNvSpPr/>
          <p:nvPr/>
        </p:nvSpPr>
        <p:spPr>
          <a:xfrm>
            <a:off x="8254592" y="4002541"/>
            <a:ext cx="1511300" cy="496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5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образовательная программа </a:t>
            </a:r>
            <a:r>
              <a:rPr lang="en-US" altLang="ru-RU" sz="1055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altLang="ru-RU" sz="105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52">
            <a:extLst>
              <a:ext uri="{FF2B5EF4-FFF2-40B4-BE49-F238E27FC236}">
                <a16:creationId xmlns:a16="http://schemas.microsoft.com/office/drawing/2014/main" xmlns="" id="{2513B3FD-BBA7-41FD-9103-0F2A59FF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367" y="2727778"/>
            <a:ext cx="1354137" cy="1774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F497D"/>
            </a:solidFill>
            <a:miter lim="800000"/>
            <a:headEnd/>
            <a:tailEnd/>
          </a:ln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25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специалистов, соответствующих потребностям конкретных предприятий под выполнение конкретных производствен</a:t>
            </a:r>
            <a:r>
              <a:rPr lang="en-US" altLang="ru-RU" sz="1125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125" b="1">
                <a:latin typeface="Times New Roman" panose="02020603050405020304" pitchFamily="18" charset="0"/>
                <a:cs typeface="Times New Roman" panose="02020603050405020304" pitchFamily="18" charset="0"/>
              </a:rPr>
              <a:t>ных  задач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8CB349D3-FCD6-4F01-BE9C-47DCBE3347EE}"/>
              </a:ext>
            </a:extLst>
          </p:cNvPr>
          <p:cNvCxnSpPr/>
          <p:nvPr/>
        </p:nvCxnSpPr>
        <p:spPr>
          <a:xfrm flipV="1">
            <a:off x="5655854" y="1872116"/>
            <a:ext cx="2489200" cy="47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60C1BBF-FFA3-4D4C-A6E0-C21BAE363378}"/>
              </a:ext>
            </a:extLst>
          </p:cNvPr>
          <p:cNvCxnSpPr/>
          <p:nvPr/>
        </p:nvCxnSpPr>
        <p:spPr>
          <a:xfrm flipV="1">
            <a:off x="5671729" y="2397578"/>
            <a:ext cx="2489200" cy="47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5AFF8C54-79D4-4CCF-A292-C3CB7DD78784}"/>
              </a:ext>
            </a:extLst>
          </p:cNvPr>
          <p:cNvCxnSpPr/>
          <p:nvPr/>
        </p:nvCxnSpPr>
        <p:spPr>
          <a:xfrm flipV="1">
            <a:off x="5625692" y="2977016"/>
            <a:ext cx="2489200" cy="47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2F0989B-3A5D-4C65-A8AB-E26000B76039}"/>
              </a:ext>
            </a:extLst>
          </p:cNvPr>
          <p:cNvSpPr/>
          <p:nvPr/>
        </p:nvSpPr>
        <p:spPr>
          <a:xfrm>
            <a:off x="6016217" y="1329191"/>
            <a:ext cx="1798637" cy="43497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9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сотрудничестве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655C5DE-1673-41F4-AB0A-F45BC07F2B46}"/>
              </a:ext>
            </a:extLst>
          </p:cNvPr>
          <p:cNvSpPr/>
          <p:nvPr/>
        </p:nvSpPr>
        <p:spPr>
          <a:xfrm>
            <a:off x="6041617" y="1914978"/>
            <a:ext cx="1784350" cy="70326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9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</a:t>
            </a:r>
          </a:p>
        </p:txBody>
      </p:sp>
      <p:sp>
        <p:nvSpPr>
          <p:cNvPr id="25" name="Прямоугольник 57">
            <a:extLst>
              <a:ext uri="{FF2B5EF4-FFF2-40B4-BE49-F238E27FC236}">
                <a16:creationId xmlns:a16="http://schemas.microsoft.com/office/drawing/2014/main" xmlns="" id="{FAAA9864-AAF2-4200-AF81-710A22EFE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154" y="4621666"/>
            <a:ext cx="2865438" cy="444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rgbClr val="1F497D"/>
            </a:solidFill>
            <a:miter lim="800000"/>
            <a:headEnd/>
            <a:tailEnd/>
          </a:ln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взаимодействия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xmlns="" id="{D58D9EC3-ACD3-475E-A5E5-3119C278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567" y="5069341"/>
            <a:ext cx="25622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ru-RU" sz="1617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базовых кафедр.</a:t>
            </a:r>
          </a:p>
        </p:txBody>
      </p:sp>
      <p:sp>
        <p:nvSpPr>
          <p:cNvPr id="27" name="TextBox 58">
            <a:extLst>
              <a:ext uri="{FF2B5EF4-FFF2-40B4-BE49-F238E27FC236}">
                <a16:creationId xmlns:a16="http://schemas.microsoft.com/office/drawing/2014/main" xmlns="" id="{20979939-3BF2-4CE3-818B-773EC65B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142" y="5364616"/>
            <a:ext cx="545623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17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совместных НИОКРов с привлечением студентов и аспирантов.</a:t>
            </a:r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xmlns="" id="{D6D316AA-A175-4A84-B2A6-8AECD76C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467" y="5904366"/>
            <a:ext cx="34004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ru-RU" sz="1617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целевой магистратуры.</a:t>
            </a:r>
            <a:endParaRPr lang="ru-RU" altLang="ru-RU" sz="161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9CFC061-9CD2-4ABC-911A-DAB4B2D0B0C6}"/>
              </a:ext>
            </a:extLst>
          </p:cNvPr>
          <p:cNvCxnSpPr/>
          <p:nvPr/>
        </p:nvCxnSpPr>
        <p:spPr>
          <a:xfrm flipH="1">
            <a:off x="2947579" y="5059816"/>
            <a:ext cx="2449513" cy="7508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E8C7CB92-59C3-4306-B1E1-FD9141A495CC}"/>
              </a:ext>
            </a:extLst>
          </p:cNvPr>
          <p:cNvCxnSpPr/>
          <p:nvPr/>
        </p:nvCxnSpPr>
        <p:spPr>
          <a:xfrm>
            <a:off x="8237129" y="5058228"/>
            <a:ext cx="2624138" cy="796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A7713DF-7461-4222-A482-35E8055154F0}"/>
              </a:ext>
            </a:extLst>
          </p:cNvPr>
          <p:cNvSpPr/>
          <p:nvPr/>
        </p:nvSpPr>
        <p:spPr>
          <a:xfrm>
            <a:off x="6062254" y="2681741"/>
            <a:ext cx="1752600" cy="58102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9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студентов по договорам на целевое обучение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FBC3130-3198-40BD-B293-A23C87CA0CD5}"/>
              </a:ext>
            </a:extLst>
          </p:cNvPr>
          <p:cNvSpPr/>
          <p:nvPr/>
        </p:nvSpPr>
        <p:spPr>
          <a:xfrm>
            <a:off x="6068604" y="3359603"/>
            <a:ext cx="1752600" cy="57943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95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Переподготовка молодых специалистов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D441AB0-665C-4917-B7CB-5244DFDFCEA6}"/>
              </a:ext>
            </a:extLst>
          </p:cNvPr>
          <p:cNvSpPr/>
          <p:nvPr/>
        </p:nvSpPr>
        <p:spPr>
          <a:xfrm>
            <a:off x="2557054" y="1889578"/>
            <a:ext cx="3095625" cy="334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457AB72-244C-4B95-8DFA-695E40176E9E}"/>
              </a:ext>
            </a:extLst>
          </p:cNvPr>
          <p:cNvSpPr/>
          <p:nvPr/>
        </p:nvSpPr>
        <p:spPr>
          <a:xfrm>
            <a:off x="3877854" y="2732541"/>
            <a:ext cx="1511300" cy="487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1F497D"/>
            </a:solidFill>
            <a:prstDash val="solid"/>
          </a:ln>
          <a:effectLst/>
        </p:spPr>
        <p:txBody>
          <a:bodyPr lIns="71999" tIns="71999" rIns="71999" bIns="71999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6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Инвест. Проект 1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xmlns="" id="{190E0FC6-9F5B-4993-B474-7A0C69C7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792" y="6205991"/>
            <a:ext cx="789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ru-RU" altLang="ru-RU" sz="1547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лучшая практика развития квалификаций по материалам Рабочей группы поддержки     развития квалификаций и новых профессий Национального совета при Президенте Российской Федерации по профессиональным квалификациям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285650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F7FFBD-287D-4BBA-AB26-7A08EF94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Схема взаимодействие участников рассмотрения </a:t>
            </a:r>
            <a:br>
              <a:rPr lang="ru-RU" i="1" dirty="0"/>
            </a:br>
            <a:r>
              <a:rPr lang="ru-RU" i="1" dirty="0"/>
              <a:t>инвестиционных проектов  по развитию гражданской продукции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BD2C7D-03CA-4030-90D7-56A748B8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E51AE3-5E15-43EF-B6A9-D872FC4D3A77}"/>
              </a:ext>
            </a:extLst>
          </p:cNvPr>
          <p:cNvSpPr/>
          <p:nvPr/>
        </p:nvSpPr>
        <p:spPr>
          <a:xfrm>
            <a:off x="5486672" y="5063782"/>
            <a:ext cx="2697367" cy="764567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Научно-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Технический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совет</a:t>
            </a:r>
          </a:p>
        </p:txBody>
      </p:sp>
      <p:sp>
        <p:nvSpPr>
          <p:cNvPr id="6" name="Трапеция 5">
            <a:extLst>
              <a:ext uri="{FF2B5EF4-FFF2-40B4-BE49-F238E27FC236}">
                <a16:creationId xmlns:a16="http://schemas.microsoft.com/office/drawing/2014/main" xmlns="" id="{4D6D47A3-38DD-42C8-9C34-85FB79B9D498}"/>
              </a:ext>
            </a:extLst>
          </p:cNvPr>
          <p:cNvSpPr/>
          <p:nvPr/>
        </p:nvSpPr>
        <p:spPr>
          <a:xfrm rot="10800000">
            <a:off x="4040141" y="4464797"/>
            <a:ext cx="5714647" cy="491345"/>
          </a:xfrm>
          <a:prstGeom prst="trapezoid">
            <a:avLst/>
          </a:prstGeom>
          <a:solidFill>
            <a:schemeClr val="bg1">
              <a:lumMod val="75000"/>
              <a:alpha val="51000"/>
            </a:schemeClr>
          </a:solidFill>
          <a:ln>
            <a:solidFill>
              <a:schemeClr val="bg1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66E1FD-A911-493D-8425-1F28E8CFAE01}"/>
              </a:ext>
            </a:extLst>
          </p:cNvPr>
          <p:cNvSpPr/>
          <p:nvPr/>
        </p:nvSpPr>
        <p:spPr>
          <a:xfrm>
            <a:off x="3701756" y="3779837"/>
            <a:ext cx="6397165" cy="593191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39">
            <a:extLst>
              <a:ext uri="{FF2B5EF4-FFF2-40B4-BE49-F238E27FC236}">
                <a16:creationId xmlns:a16="http://schemas.microsoft.com/office/drawing/2014/main" xmlns="" id="{1C8CBACA-C09D-43C7-A900-04357DF4B883}"/>
              </a:ext>
            </a:extLst>
          </p:cNvPr>
          <p:cNvSpPr/>
          <p:nvPr/>
        </p:nvSpPr>
        <p:spPr>
          <a:xfrm>
            <a:off x="6316178" y="3058383"/>
            <a:ext cx="10081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B1A152-F176-4988-985D-3DB6151176EA}"/>
              </a:ext>
            </a:extLst>
          </p:cNvPr>
          <p:cNvCxnSpPr/>
          <p:nvPr/>
        </p:nvCxnSpPr>
        <p:spPr>
          <a:xfrm>
            <a:off x="3522989" y="1852748"/>
            <a:ext cx="3024336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56D5F2-544A-4C14-AF3F-D0EECE48263C}"/>
              </a:ext>
            </a:extLst>
          </p:cNvPr>
          <p:cNvCxnSpPr/>
          <p:nvPr/>
        </p:nvCxnSpPr>
        <p:spPr>
          <a:xfrm flipV="1">
            <a:off x="7051381" y="1976852"/>
            <a:ext cx="2952328" cy="1028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ittckursk.ru/wp-content/uploads/easy_logo_slider/43324fondation1.jpg">
            <a:extLst>
              <a:ext uri="{FF2B5EF4-FFF2-40B4-BE49-F238E27FC236}">
                <a16:creationId xmlns:a16="http://schemas.microsoft.com/office/drawing/2014/main" xmlns="" id="{B66C75A2-3A47-4DDD-8BF6-3A5B3752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818" y="1333810"/>
            <a:ext cx="758559" cy="58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 россии идут обыски в... Все комментарии">
            <a:extLst>
              <a:ext uri="{FF2B5EF4-FFF2-40B4-BE49-F238E27FC236}">
                <a16:creationId xmlns:a16="http://schemas.microsoft.com/office/drawing/2014/main" xmlns="" id="{3B6F04F7-191B-4D87-BD3C-65666373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873" y="1388976"/>
            <a:ext cx="707574" cy="5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T Business Week - Страница 69">
            <a:extLst>
              <a:ext uri="{FF2B5EF4-FFF2-40B4-BE49-F238E27FC236}">
                <a16:creationId xmlns:a16="http://schemas.microsoft.com/office/drawing/2014/main" xmlns="" id="{8AD5CAA5-EE7E-437D-8871-C8130CDF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610" y="1272406"/>
            <a:ext cx="839116" cy="6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nternational.kai.ru/wp-content/uploads/2014/07/rffi.jpg">
            <a:extLst>
              <a:ext uri="{FF2B5EF4-FFF2-40B4-BE49-F238E27FC236}">
                <a16:creationId xmlns:a16="http://schemas.microsoft.com/office/drawing/2014/main" xmlns="" id="{B86C5EDE-2BAD-44F6-ADEA-E25B7B94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2341" y="1429259"/>
            <a:ext cx="667925" cy="6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nternat.msu.ru/wp-content/uploads/2014/01/banner-msu.jpg">
            <a:extLst>
              <a:ext uri="{FF2B5EF4-FFF2-40B4-BE49-F238E27FC236}">
                <a16:creationId xmlns:a16="http://schemas.microsoft.com/office/drawing/2014/main" xmlns="" id="{1B659978-7D1C-4923-A42A-26FF6A09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961" y="1897412"/>
            <a:ext cx="1072345" cy="4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deafnet.ru/images/Image/2013/news/bmstu.png">
            <a:extLst>
              <a:ext uri="{FF2B5EF4-FFF2-40B4-BE49-F238E27FC236}">
                <a16:creationId xmlns:a16="http://schemas.microsoft.com/office/drawing/2014/main" xmlns="" id="{422220ED-04EC-4B62-A015-9D6D5BB7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011" y="2315340"/>
            <a:ext cx="574691" cy="6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mephi3.ls66.ru/mifi_new.png">
            <a:extLst>
              <a:ext uri="{FF2B5EF4-FFF2-40B4-BE49-F238E27FC236}">
                <a16:creationId xmlns:a16="http://schemas.microsoft.com/office/drawing/2014/main" xmlns="" id="{9AE5F90A-65D9-4301-8596-F8075084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2" y="2049587"/>
            <a:ext cx="641040" cy="6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advmarket.ru/add_news/images_real/452f6c64f569ce36573895962848260f_.jpg">
            <a:extLst>
              <a:ext uri="{FF2B5EF4-FFF2-40B4-BE49-F238E27FC236}">
                <a16:creationId xmlns:a16="http://schemas.microsoft.com/office/drawing/2014/main" xmlns="" id="{3B705666-AD81-4B97-83E8-4377AF70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743" y="2379530"/>
            <a:ext cx="634489" cy="3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www.dpo-edu.ru/wordpress/wp-content/uploads/360176edf066fe2efe4fb2f6a6f84b8b.png">
            <a:extLst>
              <a:ext uri="{FF2B5EF4-FFF2-40B4-BE49-F238E27FC236}">
                <a16:creationId xmlns:a16="http://schemas.microsoft.com/office/drawing/2014/main" xmlns="" id="{463608B7-07E5-4807-84C6-59C918E3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4568" y="2048127"/>
            <a:ext cx="561550" cy="2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://incubator.academpark.com/wp-content/uploads/2016/04/%D1%84%D1%80%D0%B8%D0%B8-1200x337.png">
            <a:extLst>
              <a:ext uri="{FF2B5EF4-FFF2-40B4-BE49-F238E27FC236}">
                <a16:creationId xmlns:a16="http://schemas.microsoft.com/office/drawing/2014/main" xmlns="" id="{82128AF2-3CD3-49BC-B28E-D1819773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980" y="1304061"/>
            <a:ext cx="927646" cy="2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http://z-valley.cik63.ru/images/logos/partners/rvc.jpeg">
            <a:extLst>
              <a:ext uri="{FF2B5EF4-FFF2-40B4-BE49-F238E27FC236}">
                <a16:creationId xmlns:a16="http://schemas.microsoft.com/office/drawing/2014/main" xmlns="" id="{48A43504-32E7-4A94-818F-1C4D7E3F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515" y="1516487"/>
            <a:ext cx="1055262" cy="4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://mhi-ras.ru/assets/images/stories/2015/fpi_logo.jpg">
            <a:extLst>
              <a:ext uri="{FF2B5EF4-FFF2-40B4-BE49-F238E27FC236}">
                <a16:creationId xmlns:a16="http://schemas.microsoft.com/office/drawing/2014/main" xmlns="" id="{3A85BE07-B88F-48AC-8767-53A34F98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980" y="1617220"/>
            <a:ext cx="875167" cy="2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http://www.ihed.ras.ru/npp2016/main/ras.png">
            <a:extLst>
              <a:ext uri="{FF2B5EF4-FFF2-40B4-BE49-F238E27FC236}">
                <a16:creationId xmlns:a16="http://schemas.microsoft.com/office/drawing/2014/main" xmlns="" id="{4E929DE0-73EE-42D3-A970-47D0A614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128" y="1917402"/>
            <a:ext cx="112570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4" descr="http://www.b-port.com/mediafiles/items/2011/05/61726/a165a4d763ea7e1d737c73873a18a32e_XL.jpg">
            <a:extLst>
              <a:ext uri="{FF2B5EF4-FFF2-40B4-BE49-F238E27FC236}">
                <a16:creationId xmlns:a16="http://schemas.microsoft.com/office/drawing/2014/main" xmlns="" id="{F03B98E1-23A8-4DD9-9D9E-89F5D9F0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0266" y="1441566"/>
            <a:ext cx="752746" cy="5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8EF2F4-FDC5-4EE7-9981-2CEF974648CA}"/>
              </a:ext>
            </a:extLst>
          </p:cNvPr>
          <p:cNvSpPr txBox="1"/>
          <p:nvPr/>
        </p:nvSpPr>
        <p:spPr>
          <a:xfrm>
            <a:off x="2586794" y="2168706"/>
            <a:ext cx="237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Источники проектов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D658626-37C6-4110-8487-EFE3BBA803E0}"/>
              </a:ext>
            </a:extLst>
          </p:cNvPr>
          <p:cNvSpPr txBox="1"/>
          <p:nvPr/>
        </p:nvSpPr>
        <p:spPr>
          <a:xfrm>
            <a:off x="1851666" y="4426168"/>
            <a:ext cx="155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Инструменты экспертизы </a:t>
            </a:r>
          </a:p>
          <a:p>
            <a:r>
              <a:rPr lang="ru-RU" sz="1600" dirty="0"/>
              <a:t>проектов</a:t>
            </a:r>
          </a:p>
        </p:txBody>
      </p:sp>
      <p:pic>
        <p:nvPicPr>
          <p:cNvPr id="27" name="Picture 36" descr="http://www.gap-rt.ru/wp-content/uploads/2016/06/010_Ruselectronics-1024x342.png">
            <a:extLst>
              <a:ext uri="{FF2B5EF4-FFF2-40B4-BE49-F238E27FC236}">
                <a16:creationId xmlns:a16="http://schemas.microsoft.com/office/drawing/2014/main" xmlns="" id="{47FC91D5-8B52-43C6-B3D5-1D1A63F7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698" y="3905215"/>
            <a:ext cx="1655263" cy="5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1B1441D-BFCD-4297-9393-0B260108299E}"/>
              </a:ext>
            </a:extLst>
          </p:cNvPr>
          <p:cNvSpPr txBox="1"/>
          <p:nvPr/>
        </p:nvSpPr>
        <p:spPr>
          <a:xfrm>
            <a:off x="5019512" y="3779837"/>
            <a:ext cx="477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257F"/>
                </a:solidFill>
              </a:rPr>
              <a:t>Координационный совет опорных вузов</a:t>
            </a:r>
          </a:p>
        </p:txBody>
      </p:sp>
      <p:pic>
        <p:nvPicPr>
          <p:cNvPr id="29" name="Picture 38" descr="http://www.vnutri.org/wp-content/uploads/2014/07/progress.gif">
            <a:extLst>
              <a:ext uri="{FF2B5EF4-FFF2-40B4-BE49-F238E27FC236}">
                <a16:creationId xmlns:a16="http://schemas.microsoft.com/office/drawing/2014/main" xmlns="" id="{54B37062-5255-4940-88A2-3852050F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346" y="4720078"/>
            <a:ext cx="924457" cy="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EF1664B-3130-483A-AE68-F8B25262C930}"/>
              </a:ext>
            </a:extLst>
          </p:cNvPr>
          <p:cNvSpPr txBox="1"/>
          <p:nvPr/>
        </p:nvSpPr>
        <p:spPr>
          <a:xfrm>
            <a:off x="5384139" y="4480994"/>
            <a:ext cx="302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Экспертно-аналитический центр</a:t>
            </a:r>
          </a:p>
        </p:txBody>
      </p:sp>
      <p:pic>
        <p:nvPicPr>
          <p:cNvPr id="31" name="Picture 42" descr="http://desko.kg/userfiles/products/26554/big/565928.JPG">
            <a:extLst>
              <a:ext uri="{FF2B5EF4-FFF2-40B4-BE49-F238E27FC236}">
                <a16:creationId xmlns:a16="http://schemas.microsoft.com/office/drawing/2014/main" xmlns="" id="{75EB1B9F-4268-4217-8DC3-896279EF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639" y="5002253"/>
            <a:ext cx="1151107" cy="8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4" descr="http://www.tpykt.ru/wp-content/uploads/2017/03/GenerationS_logo_goriz_deskr_01.jpg">
            <a:extLst>
              <a:ext uri="{FF2B5EF4-FFF2-40B4-BE49-F238E27FC236}">
                <a16:creationId xmlns:a16="http://schemas.microsoft.com/office/drawing/2014/main" xmlns="" id="{10323BAE-5541-49CD-8F45-3BF61DAB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091" y="1098189"/>
            <a:ext cx="595644" cy="5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6" descr="Free Innovation Clipart #1">
            <a:extLst>
              <a:ext uri="{FF2B5EF4-FFF2-40B4-BE49-F238E27FC236}">
                <a16:creationId xmlns:a16="http://schemas.microsoft.com/office/drawing/2014/main" xmlns="" id="{E50CF342-F6E0-4842-878F-D2EC3A033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2" r="11221"/>
          <a:stretch/>
        </p:blipFill>
        <p:spPr bwMode="auto">
          <a:xfrm>
            <a:off x="6467355" y="6108083"/>
            <a:ext cx="682661" cy="9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DFCB257-C76F-4CAC-A678-F0E657A1D24C}"/>
              </a:ext>
            </a:extLst>
          </p:cNvPr>
          <p:cNvSpPr txBox="1"/>
          <p:nvPr/>
        </p:nvSpPr>
        <p:spPr>
          <a:xfrm>
            <a:off x="10098921" y="3779837"/>
            <a:ext cx="24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Координация  экспертиз и взаимодействие с институтами развития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E103C9-5463-4AFC-9CEF-9CAC13314140}"/>
              </a:ext>
            </a:extLst>
          </p:cNvPr>
          <p:cNvSpPr txBox="1"/>
          <p:nvPr/>
        </p:nvSpPr>
        <p:spPr>
          <a:xfrm>
            <a:off x="9940775" y="4529073"/>
            <a:ext cx="250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Маркетинговая экспертиза и поиск рыночных ниш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A598433-B536-4E8A-AB20-62C50128F7B9}"/>
              </a:ext>
            </a:extLst>
          </p:cNvPr>
          <p:cNvSpPr txBox="1"/>
          <p:nvPr/>
        </p:nvSpPr>
        <p:spPr>
          <a:xfrm>
            <a:off x="9537143" y="5337398"/>
            <a:ext cx="304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Научно-техническая экспертиза</a:t>
            </a:r>
          </a:p>
        </p:txBody>
      </p:sp>
      <p:sp>
        <p:nvSpPr>
          <p:cNvPr id="37" name="Стрелка вниз 76">
            <a:extLst>
              <a:ext uri="{FF2B5EF4-FFF2-40B4-BE49-F238E27FC236}">
                <a16:creationId xmlns:a16="http://schemas.microsoft.com/office/drawing/2014/main" xmlns="" id="{8B4F1219-3174-4332-B06F-DCDC0FD1C526}"/>
              </a:ext>
            </a:extLst>
          </p:cNvPr>
          <p:cNvSpPr/>
          <p:nvPr/>
        </p:nvSpPr>
        <p:spPr>
          <a:xfrm>
            <a:off x="6758362" y="5844884"/>
            <a:ext cx="139105" cy="227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xmlns="" id="{DB9ECF3F-4582-4CDB-9EE3-AEACD6F945E3}"/>
              </a:ext>
            </a:extLst>
          </p:cNvPr>
          <p:cNvSpPr/>
          <p:nvPr/>
        </p:nvSpPr>
        <p:spPr>
          <a:xfrm>
            <a:off x="3383683" y="3753266"/>
            <a:ext cx="184639" cy="2093705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058A745-BC69-40D3-ABB8-2F0967473C77}"/>
              </a:ext>
            </a:extLst>
          </p:cNvPr>
          <p:cNvSpPr/>
          <p:nvPr/>
        </p:nvSpPr>
        <p:spPr>
          <a:xfrm>
            <a:off x="4677824" y="6450643"/>
            <a:ext cx="1808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Поток проектов </a:t>
            </a:r>
          </a:p>
        </p:txBody>
      </p:sp>
    </p:spTree>
    <p:extLst>
      <p:ext uri="{BB962C8B-B14F-4D97-AF65-F5344CB8AC3E}">
        <p14:creationId xmlns:p14="http://schemas.microsoft.com/office/powerpoint/2010/main" xmlns="" val="814587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 (шаблон) 16х9.potx" id="{7DBF45BA-A2BA-431D-B3A9-1D4D1577C4ED}" vid="{0F4D606D-2F7F-442B-A751-B7BFC4ABB3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(шаблон) 16х9</Template>
  <TotalTime>635</TotalTime>
  <Words>677</Words>
  <Application>Microsoft Office PowerPoint</Application>
  <PresentationFormat>Произвольный</PresentationFormat>
  <Paragraphs>159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Эффективное взаимодействие Крупных Интегрированных структур с ВУЗами на примере АО «Росэлектроника»</vt:lpstr>
      <vt:lpstr>IT прорыв</vt:lpstr>
      <vt:lpstr>IT прорыв</vt:lpstr>
      <vt:lpstr>IT прорыв</vt:lpstr>
      <vt:lpstr>КОНКУРС «РАДИОЭЛЕКТРОНИКА БУДУЩЕГО»</vt:lpstr>
      <vt:lpstr>Международный молодежный промышленный форум  «Инженеры будущего»</vt:lpstr>
      <vt:lpstr>Координационный совет опорных ВУЗов  и институтов развития АО «Росэлектроника»</vt:lpstr>
      <vt:lpstr>Основные проблемные вопросы научного и кадрового обеспечения создания и производства современных и перспективных изделий ЭКБ</vt:lpstr>
      <vt:lpstr>Схема взаимодействие участников рассмотрения  инвестиционных проектов  по развитию гражданской продукции </vt:lpstr>
      <vt:lpstr>Порядок рассмотрения проектов по развитию гражданской продукции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Воронцов Николай Сергеевич</dc:creator>
  <cp:lastModifiedBy>Преподаватель</cp:lastModifiedBy>
  <cp:revision>40</cp:revision>
  <cp:lastPrinted>2018-02-28T06:45:08Z</cp:lastPrinted>
  <dcterms:created xsi:type="dcterms:W3CDTF">2018-01-15T09:23:57Z</dcterms:created>
  <dcterms:modified xsi:type="dcterms:W3CDTF">2018-03-22T06:38:39Z</dcterms:modified>
</cp:coreProperties>
</file>