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5" r:id="rId8"/>
    <p:sldId id="264" r:id="rId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B8B2C2-FBAA-43CC-9A97-6B0E474BB12D}">
          <p14:sldIdLst>
            <p14:sldId id="256"/>
            <p14:sldId id="263"/>
            <p14:sldId id="258"/>
            <p14:sldId id="259"/>
            <p14:sldId id="260"/>
            <p14:sldId id="261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1E7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E7021-004E-4A9B-A156-1B9DD3A5E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F32089-E635-4326-B86F-C5FB4DF87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E0C1D-6F8C-41E8-BA8E-6430F04E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E9567-9214-4EF5-BAA6-06CF0F76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BD3ECE-8358-4082-A0C4-5AEAB974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2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3D646-3D69-44CF-B9CC-9E9A671F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C1ACC1-C6AE-4B6F-9DE5-6591F10AC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BE8DA-6BB1-434B-A755-423F0F7E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BD1D6-622E-484A-93A0-99BB2607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9A02AC-A384-4146-9476-11BA1586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6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A8C95A-DDA3-452A-AAA4-79669633A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1A353A-14CB-4889-B2B9-B042E38FE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458DD-A5D6-49BE-9A5B-6263C437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47B58-035C-40F8-9FD5-39BA974F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F6A65-D75B-43B5-BBA0-8C495208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20094-533D-4565-BB15-45C73B49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B8CF9-F700-4671-A494-C9174077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5E96F-0B40-4A55-B23F-B9E02930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E994DE-502D-4D74-BD87-2D9C029D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697BF4-D533-4EFE-9570-383135F9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8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0C99C-7CF5-4BD7-933A-BC605AC5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432985-1BBF-4465-807B-B0A222E47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4A45F0-54B1-49EA-8EDF-2858C7EB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19EA5-68E0-4B00-961F-202A49F8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CBEA4F-7820-43B7-A8FF-01126152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4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AB7F2-4C49-4ECE-8261-7F02CE96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A051C-6183-4075-AF75-AEFC75062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D3E6F5-F922-40B0-A3BB-7E92BE8A8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96DA84-33AD-41DF-B808-DEE7802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99A884-A2E5-4B09-937E-0C63A186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36A7E-7E26-41A5-A1BD-C5D0A120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5EE89-9620-4571-82F8-16EA08D9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BA54B0-F42D-4DC0-ABDE-3CED08127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0DC1EF-D0ED-4136-9810-F5426F6D9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A48CC3-2A26-42FE-8173-494B37E38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2AEBEB-8347-4978-86DC-ED780F576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41D5A0-4631-4823-A5C6-A8B5C755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E857BE-0730-4672-AC56-B7D8F7B7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95C1D4-DBCF-4AB6-85ED-CF97DFCB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6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A038D-610C-4EF9-AB2F-5AADB3C9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F9DE3B-1BD1-47CA-B5F5-FA980C38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21E33F-18DB-4116-B4C2-14573797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8DD485-9A79-466C-8A6F-22E7E416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8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103844-30FD-4794-8E75-75E097C1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22DAC3-49A8-4F7D-84E8-7D1CC2AF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0DFC37-5BF9-417B-AA96-4AFD89DD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9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AE4D6-97DE-4413-AF1B-966F5929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A979F-7358-41AC-96DF-7629D56B7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BEE855-B063-4CAF-BB67-FABA47395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59FA9F-B143-4981-B44D-41D8860A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DEDF5-8FA7-4C64-B5BC-22FA11FC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A3EAD-4A5C-45D0-A152-75D6F54D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53A75-41B5-4985-A108-D5F27CD4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13A640-37E4-46AA-AFB9-50F3E9677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6586DC-3A89-43BB-BF8A-6EC133642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2A273-4D1F-4F26-A9CA-E27CCDAC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4F3C03-567D-4B10-BA23-46731DD8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84E97-A2E9-4AAD-A6CB-AEB1B63E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57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B854-6AD9-4EA9-B3A7-D719BC9B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03B3B0-B04E-436B-8AAD-6F29B4AF5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D54C8-D48F-49C0-B89C-225DA29C6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EFF1-BD13-4172-8046-2160709AD2A5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E1EEC-E12C-49C0-BC39-E434BA3F5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BF252-8062-40D7-8061-1C95686E7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1E571-4E19-4B67-8C75-937299DA9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9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kda@al-rost.ru" TargetMode="External"/><Relationship Id="rId4" Type="http://schemas.openxmlformats.org/officeDocument/2006/relationships/hyperlink" Target="mailto:pvv@al-rost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6E7F8-EC49-4754-B894-7498072F548F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2621278" y="1312333"/>
            <a:ext cx="6949443" cy="1814576"/>
          </a:xfrm>
          <a:blipFill>
            <a:blip r:embed="rId2"/>
            <a:stretch>
              <a:fillRect/>
            </a:stretch>
          </a:blipFill>
        </p:spPr>
        <p:txBody>
          <a:bodyPr anchor="ctr"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67537B-54D7-49CB-B91C-83A2A05A5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669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dirty="0">
                <a:ln w="3175">
                  <a:solidFill>
                    <a:schemeClr val="tx1"/>
                  </a:solidFill>
                </a:ln>
                <a:solidFill>
                  <a:srgbClr val="1E7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направления сотрудничества между участниками Ассоциации вузов, осуществляющих подготовку кадров в области радиоэлектронной промышленности и Группой компаний «АЛРОСТ»</a:t>
            </a:r>
          </a:p>
        </p:txBody>
      </p:sp>
    </p:spTree>
    <p:extLst>
      <p:ext uri="{BB962C8B-B14F-4D97-AF65-F5344CB8AC3E}">
        <p14:creationId xmlns:p14="http://schemas.microsoft.com/office/powerpoint/2010/main" val="137440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C709B4A9-C49F-4A22-9CFC-0CDF9B8AB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26" y="2430378"/>
            <a:ext cx="10647948" cy="3801979"/>
          </a:xfrm>
        </p:spPr>
        <p:txBody>
          <a:bodyPr>
            <a:no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состав группы компаний АЛРОСТ входят организации с многолетними успешными историями развития в сфере поставок и испытаний электронно-компонентной базы, электронных модулей, радиоэлектронной аппаратуры, а также защитной тары и упаковки.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ГК АЛРОСТ обладает всеми необходимыми свидетельствами, лицензиями и сертификатами, необходимыми для работы с предприятиями различных областей промышленности. Профессионализм и уровень подготовки персонала гарантирует высокое качество предоставляемых нами услуг.</a:t>
            </a:r>
          </a:p>
          <a:p>
            <a:pPr indent="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Исходя из направлений нашей деятельности и опыта сотрудничества с предприятиями РЭП       ГК АЛРОСТ предлагает Ассоциации вузов ЭКБ рассмотреть следующие возможные направления сотрудничества:</a:t>
            </a: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поставки электронной компонентной базы;</a:t>
            </a: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испытания электронной компонентной базы;</a:t>
            </a: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испытания радиоэлектронной аппаратуры;</a:t>
            </a: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совместные научные разработки;</a:t>
            </a:r>
          </a:p>
          <a:p>
            <a:pPr marL="342900" indent="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совместную подготовку квалифицированных кадров.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E2738D-FC0A-465F-8B74-F95902F944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81" y="790575"/>
            <a:ext cx="5715238" cy="1515429"/>
          </a:xfrm>
        </p:spPr>
      </p:pic>
    </p:spTree>
    <p:extLst>
      <p:ext uri="{BB962C8B-B14F-4D97-AF65-F5344CB8AC3E}">
        <p14:creationId xmlns:p14="http://schemas.microsoft.com/office/powerpoint/2010/main" val="24682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E42CD7-2EEF-451E-969D-E2FD7706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0" y="643467"/>
            <a:ext cx="4450291" cy="1219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D81ED50-69CB-454B-9840-8B560CC4C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9" y="2599617"/>
            <a:ext cx="4103408" cy="2599689"/>
          </a:xfrm>
          <a:prstGeom prst="rect">
            <a:avLst/>
          </a:prstGeom>
        </p:spPr>
      </p:pic>
      <p:sp>
        <p:nvSpPr>
          <p:cNvPr id="22" name="Объект 21">
            <a:extLst>
              <a:ext uri="{FF2B5EF4-FFF2-40B4-BE49-F238E27FC236}">
                <a16:creationId xmlns:a16="http://schemas.microsoft.com/office/drawing/2014/main" id="{B8BB2978-7443-4CEA-AB13-A4F33F83D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800" dirty="0">
                <a:ln w="3175">
                  <a:solidFill>
                    <a:schemeClr val="tx1"/>
                  </a:solidFill>
                </a:ln>
                <a:solidFill>
                  <a:srgbClr val="1E7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Поставки электронной компонентной базы</a:t>
            </a:r>
          </a:p>
          <a:p>
            <a:pPr algn="just">
              <a:lnSpc>
                <a:spcPct val="120000"/>
              </a:lnSpc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Комплексные поставки различных электронных компонентов ОП и ИП в минимальные сроки.</a:t>
            </a:r>
          </a:p>
          <a:p>
            <a:pPr algn="just">
              <a:lnSpc>
                <a:spcPct val="120000"/>
              </a:lnSpc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Поставки от официальных дилеров и дистрибьюторов.</a:t>
            </a:r>
          </a:p>
          <a:p>
            <a:pPr algn="just">
              <a:lnSpc>
                <a:spcPct val="120000"/>
              </a:lnSpc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Отечественные комплектующие с категориями качества «ОТК», «ВП», «ОС», «ОСМ».</a:t>
            </a:r>
          </a:p>
          <a:p>
            <a:pPr algn="just">
              <a:lnSpc>
                <a:spcPct val="120000"/>
              </a:lnSpc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Импортные комплектующие с категориями качества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Поставки ЭКБ, имеющей ограничения к экспорту.</a:t>
            </a:r>
          </a:p>
          <a:p>
            <a:pPr algn="just">
              <a:lnSpc>
                <a:spcPct val="120000"/>
              </a:lnSpc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Поставки ЭКБ, снятой с производства, и возобновление производства.</a:t>
            </a:r>
          </a:p>
          <a:p>
            <a:pPr algn="just">
              <a:lnSpc>
                <a:spcPct val="120000"/>
              </a:lnSpc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параметров ЭКБ.</a:t>
            </a:r>
          </a:p>
          <a:p>
            <a:pPr algn="just">
              <a:lnSpc>
                <a:spcPct val="120000"/>
              </a:lnSpc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испытаний ЭКБ, включая сертификационные.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9B783D-A3DA-452C-A7D1-5381FF5A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3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E42CD7-2EEF-451E-969D-E2FD7706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0" y="643467"/>
            <a:ext cx="4450291" cy="1219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558EEE-10C3-4939-B466-182C240E1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5" y="2495422"/>
            <a:ext cx="4460006" cy="285886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1D0661-5D8F-4B05-82D2-9F5831C1F97F}"/>
              </a:ext>
            </a:extLst>
          </p:cNvPr>
          <p:cNvSpPr/>
          <p:nvPr/>
        </p:nvSpPr>
        <p:spPr>
          <a:xfrm>
            <a:off x="5394158" y="673323"/>
            <a:ext cx="6096000" cy="556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>
                <a:ln w="3175">
                  <a:solidFill>
                    <a:schemeClr val="tx1"/>
                  </a:solidFill>
                </a:ln>
                <a:solidFill>
                  <a:srgbClr val="1E7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 электронной компонентной базы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любых категорий и видов испытаний по КГВС «Мороз» и «Климат», как на этапе опытного, так и серийного производства ЭКБ и электронных модулей.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Сертификационные испытания в объеме модели внешних воздействующих факторов, предоставленной заказчиком, с проведением, при необходимости, испытаний на безотказность и сохраняемость, в том числе для комплектования бортовой аппаратуры космических аппаратов.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и измерение параметров ПЛИС, микросхем памяти, сигнальных процессоров, операционных усилителей, ЦАП, АЦП, полупроводниковых приборов, пассивных компонентов на соответствие электрическим параметрам, заявленным производителем, в том числе при воздействии температур в режиме «реального времени».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технических заданий, программ и методик испытаний.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Разработка, изготовление и метрологическая экспертиза измерительной и испытательной оснастки.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подробных   консультаций   заказчиков   на   всех   этапах подготовки и производства работ.</a:t>
            </a:r>
          </a:p>
        </p:txBody>
      </p:sp>
    </p:spTree>
    <p:extLst>
      <p:ext uri="{BB962C8B-B14F-4D97-AF65-F5344CB8AC3E}">
        <p14:creationId xmlns:p14="http://schemas.microsoft.com/office/powerpoint/2010/main" val="133219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E42CD7-2EEF-451E-969D-E2FD7706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0" y="643467"/>
            <a:ext cx="4450291" cy="1219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55DE7BE-C0E8-4E40-8AAE-8ECCD675B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91" y="2093487"/>
            <a:ext cx="3210623" cy="1805975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CEF0852A-9926-4429-80D8-01A125F08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41" b="13441"/>
          <a:stretch/>
        </p:blipFill>
        <p:spPr>
          <a:xfrm>
            <a:off x="1198690" y="3804015"/>
            <a:ext cx="3210623" cy="2410518"/>
          </a:xfr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ADF2285-7EA8-4BC8-B2FE-04A8D48A4C33}"/>
              </a:ext>
            </a:extLst>
          </p:cNvPr>
          <p:cNvSpPr/>
          <p:nvPr/>
        </p:nvSpPr>
        <p:spPr>
          <a:xfrm>
            <a:off x="5394158" y="673323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300" dirty="0">
                <a:ln w="3175">
                  <a:solidFill>
                    <a:schemeClr val="tx1"/>
                  </a:solidFill>
                </a:ln>
                <a:solidFill>
                  <a:srgbClr val="1E7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 радиоэлектронной аппаратуры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любых категорий и видов испытаний по КГВС «Мороз», как на этапе опытного, так и серийного производства.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Испытания крупногабаритных изделий.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Испытания на прочность и устойчивость при воздействии акустического шума в соответствии с ГОСТ РВ 20.57.416 и ГОСТ РВ 20.57.305 (в диапазоне частот от 50 до 10 000 Гц с максимальным суммарным уровнем звукового давления до 160 дБ и непрерывной продолжительностью испытаний до 60 минут).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Испытания на воздействие механических факторов.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Испытания на воздействие климатических факторов.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Комплексные испытания с одновременным воздействием механических и климатических факторов.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Испытания на электромагнитную совместимость радиоэлектронных средств.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Другие виды испытаний, включая малораспространенные (испытания на воздействие динамической и статической пыли и песка, соляного тумана, агрессивных сред, воздушного потока и т.д.).</a:t>
            </a:r>
          </a:p>
        </p:txBody>
      </p:sp>
    </p:spTree>
    <p:extLst>
      <p:ext uri="{BB962C8B-B14F-4D97-AF65-F5344CB8AC3E}">
        <p14:creationId xmlns:p14="http://schemas.microsoft.com/office/powerpoint/2010/main" val="165854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E42CD7-2EEF-451E-969D-E2FD7706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0" y="643467"/>
            <a:ext cx="4450291" cy="1219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6A6E1-C989-4337-929C-596E571E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832" y="973722"/>
            <a:ext cx="6085556" cy="8889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rgbClr val="1E7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Совместные научные разработки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DE3B5D-84A3-482B-808B-D051178CF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60" y="2021304"/>
            <a:ext cx="10774628" cy="3839745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C4BB6C1-AE7F-4C6D-B6FC-4603FAE978CC}"/>
              </a:ext>
            </a:extLst>
          </p:cNvPr>
          <p:cNvGrpSpPr/>
          <p:nvPr/>
        </p:nvGrpSpPr>
        <p:grpSpPr>
          <a:xfrm>
            <a:off x="518861" y="2021304"/>
            <a:ext cx="10773806" cy="4475749"/>
            <a:chOff x="580760" y="1999544"/>
            <a:chExt cx="10773806" cy="447574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E6364A3C-6D95-40D8-94E2-15EAFC9D2BA0}"/>
                </a:ext>
              </a:extLst>
            </p:cNvPr>
            <p:cNvGrpSpPr/>
            <p:nvPr/>
          </p:nvGrpSpPr>
          <p:grpSpPr>
            <a:xfrm>
              <a:off x="580760" y="1999544"/>
              <a:ext cx="10773806" cy="4475749"/>
              <a:chOff x="580760" y="2021303"/>
              <a:chExt cx="10773806" cy="4475749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9DAE18E6-BDB7-4863-BB0D-4AD97ED6A9FF}"/>
                  </a:ext>
                </a:extLst>
              </p:cNvPr>
              <p:cNvGrpSpPr/>
              <p:nvPr/>
            </p:nvGrpSpPr>
            <p:grpSpPr>
              <a:xfrm>
                <a:off x="580760" y="2021303"/>
                <a:ext cx="10773806" cy="4475749"/>
                <a:chOff x="580760" y="2021304"/>
                <a:chExt cx="10773806" cy="3980683"/>
              </a:xfrm>
            </p:grpSpPr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C8883C90-C07D-4581-B323-E49307908F6A}"/>
                    </a:ext>
                  </a:extLst>
                </p:cNvPr>
                <p:cNvSpPr/>
                <p:nvPr/>
              </p:nvSpPr>
              <p:spPr>
                <a:xfrm>
                  <a:off x="580760" y="2021304"/>
                  <a:ext cx="5386903" cy="3980683"/>
                </a:xfrm>
                <a:prstGeom prst="rect">
                  <a:avLst/>
                </a:prstGeom>
                <a:solidFill>
                  <a:srgbClr val="CCECFF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>
                  <a:extLst>
                    <a:ext uri="{FF2B5EF4-FFF2-40B4-BE49-F238E27FC236}">
                      <a16:creationId xmlns:a16="http://schemas.microsoft.com/office/drawing/2014/main" id="{84E75117-2C4F-4DFE-BBD6-A7EDA48670C4}"/>
                    </a:ext>
                  </a:extLst>
                </p:cNvPr>
                <p:cNvSpPr/>
                <p:nvPr/>
              </p:nvSpPr>
              <p:spPr>
                <a:xfrm>
                  <a:off x="5967663" y="2021304"/>
                  <a:ext cx="5386903" cy="3980683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7A91A0F-506D-4456-9990-BD4F0639E775}"/>
                  </a:ext>
                </a:extLst>
              </p:cNvPr>
              <p:cNvSpPr/>
              <p:nvPr/>
            </p:nvSpPr>
            <p:spPr>
              <a:xfrm>
                <a:off x="1167982" y="2441953"/>
                <a:ext cx="4162927" cy="5495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Высшее учебное заведение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57D97A30-3541-4A57-A25D-E330E11FD989}"/>
                  </a:ext>
                </a:extLst>
              </p:cNvPr>
              <p:cNvSpPr/>
              <p:nvPr/>
            </p:nvSpPr>
            <p:spPr>
              <a:xfrm>
                <a:off x="6579650" y="2430800"/>
                <a:ext cx="4162927" cy="5410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Малое государственно-частное предприятие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CE2D535-742F-4EC8-BE74-7F78F63EB459}"/>
                  </a:ext>
                </a:extLst>
              </p:cNvPr>
              <p:cNvSpPr/>
              <p:nvPr/>
            </p:nvSpPr>
            <p:spPr>
              <a:xfrm>
                <a:off x="1433834" y="3490156"/>
                <a:ext cx="9189811" cy="4124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Научные разработки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6057F745-B50B-48DA-A317-1CEB48E818CB}"/>
                </a:ext>
              </a:extLst>
            </p:cNvPr>
            <p:cNvGrpSpPr/>
            <p:nvPr/>
          </p:nvGrpSpPr>
          <p:grpSpPr>
            <a:xfrm>
              <a:off x="6167297" y="4039519"/>
              <a:ext cx="3881879" cy="1379037"/>
              <a:chOff x="1079948" y="4129960"/>
              <a:chExt cx="3881879" cy="1379037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9A0D6DFA-8454-4686-B172-B5C5DB630AC3}"/>
                  </a:ext>
                </a:extLst>
              </p:cNvPr>
              <p:cNvSpPr/>
              <p:nvPr/>
            </p:nvSpPr>
            <p:spPr>
              <a:xfrm>
                <a:off x="1093502" y="5216149"/>
                <a:ext cx="3868325" cy="2928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Внедрение опытных исследований</a:t>
                </a: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1D143D6B-8362-4E1C-BF7F-B004E919EE75}"/>
                  </a:ext>
                </a:extLst>
              </p:cNvPr>
              <p:cNvSpPr/>
              <p:nvPr/>
            </p:nvSpPr>
            <p:spPr>
              <a:xfrm>
                <a:off x="1093502" y="4617720"/>
                <a:ext cx="3868325" cy="4383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Предоставление базы для проведения практических исследований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17D10EB5-7698-4CEE-8AEF-33C3E764034D}"/>
                  </a:ext>
                </a:extLst>
              </p:cNvPr>
              <p:cNvSpPr/>
              <p:nvPr/>
            </p:nvSpPr>
            <p:spPr>
              <a:xfrm>
                <a:off x="1079948" y="4129960"/>
                <a:ext cx="3868325" cy="3212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Разработка проектно-бюджетной документации</a:t>
                </a:r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6CC98F8D-C326-4A6D-AE16-835317175906}"/>
                </a:ext>
              </a:extLst>
            </p:cNvPr>
            <p:cNvGrpSpPr/>
            <p:nvPr/>
          </p:nvGrpSpPr>
          <p:grpSpPr>
            <a:xfrm>
              <a:off x="2022599" y="4040975"/>
              <a:ext cx="3717383" cy="1520704"/>
              <a:chOff x="1876254" y="4091964"/>
              <a:chExt cx="3717383" cy="1520704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6423678A-E100-41BD-BFFF-DA127FA133AE}"/>
                  </a:ext>
                </a:extLst>
              </p:cNvPr>
              <p:cNvSpPr/>
              <p:nvPr/>
            </p:nvSpPr>
            <p:spPr>
              <a:xfrm>
                <a:off x="1876254" y="5170914"/>
                <a:ext cx="3717383" cy="4417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Взаимодействие со специалистами предприятия по корректировке исследования</a:t>
                </a: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129D7EA8-AE70-4F1B-A28E-64C500F84EEC}"/>
                  </a:ext>
                </a:extLst>
              </p:cNvPr>
              <p:cNvSpPr/>
              <p:nvPr/>
            </p:nvSpPr>
            <p:spPr>
              <a:xfrm>
                <a:off x="1876254" y="4574913"/>
                <a:ext cx="3717383" cy="4417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Проведение расчетов и лабораторных исследований</a:t>
                </a:r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440E4F41-33AD-4335-ACC5-5A508EB09272}"/>
                  </a:ext>
                </a:extLst>
              </p:cNvPr>
              <p:cNvSpPr/>
              <p:nvPr/>
            </p:nvSpPr>
            <p:spPr>
              <a:xfrm>
                <a:off x="1876254" y="4091964"/>
                <a:ext cx="3717383" cy="31980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Разработка документации исследования</a:t>
                </a:r>
              </a:p>
            </p:txBody>
          </p:sp>
        </p:grpSp>
        <p:sp>
          <p:nvSpPr>
            <p:cNvPr id="27" name="Стрелка: вниз 26">
              <a:extLst>
                <a:ext uri="{FF2B5EF4-FFF2-40B4-BE49-F238E27FC236}">
                  <a16:creationId xmlns:a16="http://schemas.microsoft.com/office/drawing/2014/main" id="{FC76E2A3-ABF5-47E3-A8F6-CD8B4DD0AC7B}"/>
                </a:ext>
              </a:extLst>
            </p:cNvPr>
            <p:cNvSpPr/>
            <p:nvPr/>
          </p:nvSpPr>
          <p:spPr>
            <a:xfrm>
              <a:off x="8637068" y="2958020"/>
              <a:ext cx="170968" cy="50400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трелка: вниз 27">
              <a:extLst>
                <a:ext uri="{FF2B5EF4-FFF2-40B4-BE49-F238E27FC236}">
                  <a16:creationId xmlns:a16="http://schemas.microsoft.com/office/drawing/2014/main" id="{0B114B0F-AF10-473D-ABD9-17EB2F97782E}"/>
                </a:ext>
              </a:extLst>
            </p:cNvPr>
            <p:cNvSpPr/>
            <p:nvPr/>
          </p:nvSpPr>
          <p:spPr>
            <a:xfrm>
              <a:off x="3190192" y="2958021"/>
              <a:ext cx="143976" cy="496549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3D413632-60E7-497A-8F37-A6CF78DFA640}"/>
                </a:ext>
              </a:extLst>
            </p:cNvPr>
            <p:cNvGrpSpPr/>
            <p:nvPr/>
          </p:nvGrpSpPr>
          <p:grpSpPr>
            <a:xfrm>
              <a:off x="1503274" y="3885115"/>
              <a:ext cx="531384" cy="1512000"/>
              <a:chOff x="1503274" y="3885115"/>
              <a:chExt cx="531384" cy="1512000"/>
            </a:xfrm>
          </p:grpSpPr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EAA30D98-39A8-4618-AB14-0FF75D346028}"/>
                  </a:ext>
                </a:extLst>
              </p:cNvPr>
              <p:cNvSpPr/>
              <p:nvPr/>
            </p:nvSpPr>
            <p:spPr>
              <a:xfrm>
                <a:off x="1503274" y="3885115"/>
                <a:ext cx="96838" cy="1512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Стрелка: вправо 33">
                <a:extLst>
                  <a:ext uri="{FF2B5EF4-FFF2-40B4-BE49-F238E27FC236}">
                    <a16:creationId xmlns:a16="http://schemas.microsoft.com/office/drawing/2014/main" id="{F22C1936-C476-41D8-9FFF-032A3526463B}"/>
                  </a:ext>
                </a:extLst>
              </p:cNvPr>
              <p:cNvSpPr/>
              <p:nvPr/>
            </p:nvSpPr>
            <p:spPr>
              <a:xfrm>
                <a:off x="1599771" y="4127309"/>
                <a:ext cx="434887" cy="182643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70AF09AC-C93E-483B-A3DC-8776E89E54F7}"/>
                </a:ext>
              </a:extLst>
            </p:cNvPr>
            <p:cNvGrpSpPr/>
            <p:nvPr/>
          </p:nvGrpSpPr>
          <p:grpSpPr>
            <a:xfrm flipH="1">
              <a:off x="10036962" y="3887258"/>
              <a:ext cx="519322" cy="2450711"/>
              <a:chOff x="1741546" y="3891126"/>
              <a:chExt cx="536057" cy="2450711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BB929B9C-EC90-4488-9C00-871FFEE0D566}"/>
                  </a:ext>
                </a:extLst>
              </p:cNvPr>
              <p:cNvSpPr/>
              <p:nvPr/>
            </p:nvSpPr>
            <p:spPr>
              <a:xfrm>
                <a:off x="1741546" y="3891126"/>
                <a:ext cx="87348" cy="245071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Стрелка: вправо 40">
                <a:extLst>
                  <a:ext uri="{FF2B5EF4-FFF2-40B4-BE49-F238E27FC236}">
                    <a16:creationId xmlns:a16="http://schemas.microsoft.com/office/drawing/2014/main" id="{B2C32C66-707C-4111-BBAA-3EC328133C87}"/>
                  </a:ext>
                </a:extLst>
              </p:cNvPr>
              <p:cNvSpPr/>
              <p:nvPr/>
            </p:nvSpPr>
            <p:spPr>
              <a:xfrm>
                <a:off x="1830278" y="4131177"/>
                <a:ext cx="447325" cy="159920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4" name="Стрелка: изогнутая вниз 43">
            <a:extLst>
              <a:ext uri="{FF2B5EF4-FFF2-40B4-BE49-F238E27FC236}">
                <a16:creationId xmlns:a16="http://schemas.microsoft.com/office/drawing/2014/main" id="{73A1054D-D97C-420F-B814-112D490EFFE2}"/>
              </a:ext>
            </a:extLst>
          </p:cNvPr>
          <p:cNvSpPr/>
          <p:nvPr/>
        </p:nvSpPr>
        <p:spPr>
          <a:xfrm>
            <a:off x="4904716" y="2041757"/>
            <a:ext cx="2144869" cy="391585"/>
          </a:xfrm>
          <a:prstGeom prst="curvedDownArrow">
            <a:avLst>
              <a:gd name="adj1" fmla="val 388149"/>
              <a:gd name="adj2" fmla="val 285312"/>
              <a:gd name="adj3" fmla="val 448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трелка: изогнутая вниз 44">
            <a:extLst>
              <a:ext uri="{FF2B5EF4-FFF2-40B4-BE49-F238E27FC236}">
                <a16:creationId xmlns:a16="http://schemas.microsoft.com/office/drawing/2014/main" id="{D029DF50-4042-4F4D-902B-8815B1A7E97C}"/>
              </a:ext>
            </a:extLst>
          </p:cNvPr>
          <p:cNvSpPr/>
          <p:nvPr/>
        </p:nvSpPr>
        <p:spPr>
          <a:xfrm rot="10800000">
            <a:off x="4701686" y="2986210"/>
            <a:ext cx="2206769" cy="391585"/>
          </a:xfrm>
          <a:prstGeom prst="curvedDownArrow">
            <a:avLst>
              <a:gd name="adj1" fmla="val 388149"/>
              <a:gd name="adj2" fmla="val 285312"/>
              <a:gd name="adj3" fmla="val 448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52C7DFE-999D-45B3-B191-5DFD251E68B1}"/>
              </a:ext>
            </a:extLst>
          </p:cNvPr>
          <p:cNvSpPr/>
          <p:nvPr/>
        </p:nvSpPr>
        <p:spPr>
          <a:xfrm>
            <a:off x="6133445" y="5598952"/>
            <a:ext cx="3868325" cy="4207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документации и участие в тендерах на выполнение ОКР, НИР и т.д.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2096FE5-25D5-41F8-A3B9-A55FEEAED20E}"/>
              </a:ext>
            </a:extLst>
          </p:cNvPr>
          <p:cNvSpPr/>
          <p:nvPr/>
        </p:nvSpPr>
        <p:spPr>
          <a:xfrm>
            <a:off x="6133444" y="6155980"/>
            <a:ext cx="3868325" cy="292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Поиск государственных и частных заказчиков</a:t>
            </a:r>
          </a:p>
        </p:txBody>
      </p:sp>
      <p:sp>
        <p:nvSpPr>
          <p:cNvPr id="105" name="Стрелка: вправо 104">
            <a:extLst>
              <a:ext uri="{FF2B5EF4-FFF2-40B4-BE49-F238E27FC236}">
                <a16:creationId xmlns:a16="http://schemas.microsoft.com/office/drawing/2014/main" id="{FD5EA86D-6DE6-438E-A145-C0F6B136E356}"/>
              </a:ext>
            </a:extLst>
          </p:cNvPr>
          <p:cNvSpPr/>
          <p:nvPr/>
        </p:nvSpPr>
        <p:spPr>
          <a:xfrm>
            <a:off x="1543622" y="4672453"/>
            <a:ext cx="434887" cy="1826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трелка: вправо 105">
            <a:extLst>
              <a:ext uri="{FF2B5EF4-FFF2-40B4-BE49-F238E27FC236}">
                <a16:creationId xmlns:a16="http://schemas.microsoft.com/office/drawing/2014/main" id="{11E8D5F2-6C47-4321-ABD5-8F29E81609FA}"/>
              </a:ext>
            </a:extLst>
          </p:cNvPr>
          <p:cNvSpPr/>
          <p:nvPr/>
        </p:nvSpPr>
        <p:spPr>
          <a:xfrm>
            <a:off x="1537872" y="5276818"/>
            <a:ext cx="434887" cy="1826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: вправо 106">
            <a:extLst>
              <a:ext uri="{FF2B5EF4-FFF2-40B4-BE49-F238E27FC236}">
                <a16:creationId xmlns:a16="http://schemas.microsoft.com/office/drawing/2014/main" id="{60C3ACD0-ABF8-405F-A94E-8DE6C627B011}"/>
              </a:ext>
            </a:extLst>
          </p:cNvPr>
          <p:cNvSpPr/>
          <p:nvPr/>
        </p:nvSpPr>
        <p:spPr>
          <a:xfrm flipH="1">
            <a:off x="9981841" y="4703589"/>
            <a:ext cx="433360" cy="1599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: вправо 107">
            <a:extLst>
              <a:ext uri="{FF2B5EF4-FFF2-40B4-BE49-F238E27FC236}">
                <a16:creationId xmlns:a16="http://schemas.microsoft.com/office/drawing/2014/main" id="{B3711D8A-5ED4-421B-84BE-2F7A46188371}"/>
              </a:ext>
            </a:extLst>
          </p:cNvPr>
          <p:cNvSpPr/>
          <p:nvPr/>
        </p:nvSpPr>
        <p:spPr>
          <a:xfrm flipH="1">
            <a:off x="9973723" y="5207221"/>
            <a:ext cx="433360" cy="1599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: вправо 108">
            <a:extLst>
              <a:ext uri="{FF2B5EF4-FFF2-40B4-BE49-F238E27FC236}">
                <a16:creationId xmlns:a16="http://schemas.microsoft.com/office/drawing/2014/main" id="{A73F363E-5EF8-4B17-B168-29102C6F14A0}"/>
              </a:ext>
            </a:extLst>
          </p:cNvPr>
          <p:cNvSpPr/>
          <p:nvPr/>
        </p:nvSpPr>
        <p:spPr>
          <a:xfrm flipH="1">
            <a:off x="9975063" y="5731060"/>
            <a:ext cx="433360" cy="1599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трелка: вправо 109">
            <a:extLst>
              <a:ext uri="{FF2B5EF4-FFF2-40B4-BE49-F238E27FC236}">
                <a16:creationId xmlns:a16="http://schemas.microsoft.com/office/drawing/2014/main" id="{57630916-EA26-49AF-ADE2-6168235715F0}"/>
              </a:ext>
            </a:extLst>
          </p:cNvPr>
          <p:cNvSpPr/>
          <p:nvPr/>
        </p:nvSpPr>
        <p:spPr>
          <a:xfrm flipH="1">
            <a:off x="9989087" y="6239468"/>
            <a:ext cx="433360" cy="1599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5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E42CD7-2EEF-451E-969D-E2FD7706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0" y="643467"/>
            <a:ext cx="4450291" cy="1219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6A6E1-C989-4337-929C-596E571E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832" y="973722"/>
            <a:ext cx="6085556" cy="8889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rgbClr val="1E7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 подготовка квалифицированных кадров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DE3B5D-84A3-482B-808B-D051178CF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60" y="2021304"/>
            <a:ext cx="10774628" cy="3839745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6364A3C-6D95-40D8-94E2-15EAFC9D2BA0}"/>
              </a:ext>
            </a:extLst>
          </p:cNvPr>
          <p:cNvGrpSpPr/>
          <p:nvPr/>
        </p:nvGrpSpPr>
        <p:grpSpPr>
          <a:xfrm>
            <a:off x="581582" y="2019992"/>
            <a:ext cx="10773806" cy="4343401"/>
            <a:chOff x="580760" y="2021303"/>
            <a:chExt cx="10773806" cy="434340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9DAE18E6-BDB7-4863-BB0D-4AD97ED6A9FF}"/>
                </a:ext>
              </a:extLst>
            </p:cNvPr>
            <p:cNvGrpSpPr/>
            <p:nvPr/>
          </p:nvGrpSpPr>
          <p:grpSpPr>
            <a:xfrm>
              <a:off x="580760" y="2021303"/>
              <a:ext cx="10773806" cy="4343401"/>
              <a:chOff x="580760" y="2021304"/>
              <a:chExt cx="10773806" cy="3862974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8883C90-C07D-4581-B323-E49307908F6A}"/>
                  </a:ext>
                </a:extLst>
              </p:cNvPr>
              <p:cNvSpPr/>
              <p:nvPr/>
            </p:nvSpPr>
            <p:spPr>
              <a:xfrm>
                <a:off x="580760" y="2021304"/>
                <a:ext cx="5386903" cy="3862974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4E75117-2C4F-4DFE-BBD6-A7EDA48670C4}"/>
                  </a:ext>
                </a:extLst>
              </p:cNvPr>
              <p:cNvSpPr/>
              <p:nvPr/>
            </p:nvSpPr>
            <p:spPr>
              <a:xfrm>
                <a:off x="5967663" y="2021304"/>
                <a:ext cx="5386903" cy="3862974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7A91A0F-506D-4456-9990-BD4F0639E775}"/>
                </a:ext>
              </a:extLst>
            </p:cNvPr>
            <p:cNvSpPr/>
            <p:nvPr/>
          </p:nvSpPr>
          <p:spPr>
            <a:xfrm>
              <a:off x="1192747" y="2148897"/>
              <a:ext cx="4162927" cy="5439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Высшее учебное заведение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7D97A30-3541-4A57-A25D-E330E11FD989}"/>
                </a:ext>
              </a:extLst>
            </p:cNvPr>
            <p:cNvSpPr/>
            <p:nvPr/>
          </p:nvSpPr>
          <p:spPr>
            <a:xfrm>
              <a:off x="6579650" y="2153653"/>
              <a:ext cx="4162927" cy="5410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Малое государственно-частное предприятие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9312069-BE76-48BD-B01C-6BE9E91601A2}"/>
                </a:ext>
              </a:extLst>
            </p:cNvPr>
            <p:cNvSpPr/>
            <p:nvPr/>
          </p:nvSpPr>
          <p:spPr>
            <a:xfrm>
              <a:off x="1552766" y="2956010"/>
              <a:ext cx="3442883" cy="4124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Теоретическая подготовка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4CE2D535-742F-4EC8-BE74-7F78F63EB459}"/>
                </a:ext>
              </a:extLst>
            </p:cNvPr>
            <p:cNvSpPr/>
            <p:nvPr/>
          </p:nvSpPr>
          <p:spPr>
            <a:xfrm>
              <a:off x="1552766" y="3659160"/>
              <a:ext cx="9189811" cy="4124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Практическая подготовка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057F745-B50B-48DA-A317-1CEB48E818CB}"/>
              </a:ext>
            </a:extLst>
          </p:cNvPr>
          <p:cNvGrpSpPr/>
          <p:nvPr/>
        </p:nvGrpSpPr>
        <p:grpSpPr>
          <a:xfrm>
            <a:off x="7021967" y="4241008"/>
            <a:ext cx="3008468" cy="2100401"/>
            <a:chOff x="2033337" y="4312972"/>
            <a:chExt cx="3008468" cy="21004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A0D6DFA-8454-4686-B172-B5C5DB630AC3}"/>
                </a:ext>
              </a:extLst>
            </p:cNvPr>
            <p:cNvSpPr/>
            <p:nvPr/>
          </p:nvSpPr>
          <p:spPr>
            <a:xfrm>
              <a:off x="2033337" y="5931156"/>
              <a:ext cx="2997714" cy="4822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Проведение практических занятий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D143D6B-8362-4E1C-BF7F-B004E919EE75}"/>
                </a:ext>
              </a:extLst>
            </p:cNvPr>
            <p:cNvSpPr/>
            <p:nvPr/>
          </p:nvSpPr>
          <p:spPr>
            <a:xfrm>
              <a:off x="2033337" y="5140509"/>
              <a:ext cx="3008468" cy="636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Предоставление базы для проведения практических занятий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7D10EB5-7698-4CEE-8AEF-33C3E764034D}"/>
                </a:ext>
              </a:extLst>
            </p:cNvPr>
            <p:cNvSpPr/>
            <p:nvPr/>
          </p:nvSpPr>
          <p:spPr>
            <a:xfrm>
              <a:off x="2033337" y="4312972"/>
              <a:ext cx="2997714" cy="6732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Предоставление специалистов для ведения практических занятий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CC98F8D-C326-4A6D-AE16-835317175906}"/>
              </a:ext>
            </a:extLst>
          </p:cNvPr>
          <p:cNvGrpSpPr/>
          <p:nvPr/>
        </p:nvGrpSpPr>
        <p:grpSpPr>
          <a:xfrm>
            <a:off x="2179683" y="4222531"/>
            <a:ext cx="2997714" cy="1945647"/>
            <a:chOff x="2033338" y="4273520"/>
            <a:chExt cx="2997714" cy="1945647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6423678A-E100-41BD-BFFF-DA127FA133AE}"/>
                </a:ext>
              </a:extLst>
            </p:cNvPr>
            <p:cNvSpPr/>
            <p:nvPr/>
          </p:nvSpPr>
          <p:spPr>
            <a:xfrm>
              <a:off x="2033338" y="5545399"/>
              <a:ext cx="2997714" cy="6737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 непрерывного процесса теоретической и практической подготовки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29D7EA8-AE70-4F1B-A28E-64C500F84EEC}"/>
                </a:ext>
              </a:extLst>
            </p:cNvPr>
            <p:cNvSpPr/>
            <p:nvPr/>
          </p:nvSpPr>
          <p:spPr>
            <a:xfrm>
              <a:off x="2033338" y="4969722"/>
              <a:ext cx="2997714" cy="4124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Составление учебных планов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40E4F41-33AD-4335-ACC5-5A508EB09272}"/>
                </a:ext>
              </a:extLst>
            </p:cNvPr>
            <p:cNvSpPr/>
            <p:nvPr/>
          </p:nvSpPr>
          <p:spPr>
            <a:xfrm>
              <a:off x="2033338" y="4273520"/>
              <a:ext cx="2997714" cy="5375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Составление образовательных программ</a:t>
              </a:r>
            </a:p>
          </p:txBody>
        </p:sp>
      </p:grp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FC76E2A3-ABF5-47E3-A8F6-CD8B4DD0AC7B}"/>
              </a:ext>
            </a:extLst>
          </p:cNvPr>
          <p:cNvSpPr/>
          <p:nvPr/>
        </p:nvSpPr>
        <p:spPr>
          <a:xfrm>
            <a:off x="3189593" y="2711066"/>
            <a:ext cx="170882" cy="24363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0B114B0F-AF10-473D-ABD9-17EB2F97782E}"/>
              </a:ext>
            </a:extLst>
          </p:cNvPr>
          <p:cNvSpPr/>
          <p:nvPr/>
        </p:nvSpPr>
        <p:spPr>
          <a:xfrm>
            <a:off x="3189593" y="3386679"/>
            <a:ext cx="170882" cy="27117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развернутая 28">
            <a:extLst>
              <a:ext uri="{FF2B5EF4-FFF2-40B4-BE49-F238E27FC236}">
                <a16:creationId xmlns:a16="http://schemas.microsoft.com/office/drawing/2014/main" id="{C2656E99-19EE-410E-A2C8-4DE5EB8F7AD9}"/>
              </a:ext>
            </a:extLst>
          </p:cNvPr>
          <p:cNvSpPr/>
          <p:nvPr/>
        </p:nvSpPr>
        <p:spPr>
          <a:xfrm rot="16200000">
            <a:off x="370608" y="2755041"/>
            <a:ext cx="1591424" cy="774540"/>
          </a:xfrm>
          <a:prstGeom prst="uturnArrow">
            <a:avLst>
              <a:gd name="adj1" fmla="val 9951"/>
              <a:gd name="adj2" fmla="val 12504"/>
              <a:gd name="adj3" fmla="val 14199"/>
              <a:gd name="adj4" fmla="val 0"/>
              <a:gd name="adj5" fmla="val 486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носка: стрелка вниз 31">
            <a:extLst>
              <a:ext uri="{FF2B5EF4-FFF2-40B4-BE49-F238E27FC236}">
                <a16:creationId xmlns:a16="http://schemas.microsoft.com/office/drawing/2014/main" id="{77955240-573B-4000-8EC0-D9C1D4DFFC52}"/>
              </a:ext>
            </a:extLst>
          </p:cNvPr>
          <p:cNvSpPr/>
          <p:nvPr/>
        </p:nvSpPr>
        <p:spPr>
          <a:xfrm>
            <a:off x="5356496" y="2346599"/>
            <a:ext cx="1223976" cy="1311250"/>
          </a:xfrm>
          <a:prstGeom prst="downArrowCallout">
            <a:avLst>
              <a:gd name="adj1" fmla="val 13204"/>
              <a:gd name="adj2" fmla="val 17136"/>
              <a:gd name="adj3" fmla="val 16153"/>
              <a:gd name="adj4" fmla="val 125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D413632-60E7-497A-8F37-A6CF78DFA640}"/>
              </a:ext>
            </a:extLst>
          </p:cNvPr>
          <p:cNvGrpSpPr/>
          <p:nvPr/>
        </p:nvGrpSpPr>
        <p:grpSpPr>
          <a:xfrm>
            <a:off x="1660358" y="4066673"/>
            <a:ext cx="519325" cy="1847614"/>
            <a:chOff x="1660358" y="4066673"/>
            <a:chExt cx="519325" cy="1847614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AA30D98-39A8-4618-AB14-0FF75D346028}"/>
                </a:ext>
              </a:extLst>
            </p:cNvPr>
            <p:cNvSpPr/>
            <p:nvPr/>
          </p:nvSpPr>
          <p:spPr>
            <a:xfrm>
              <a:off x="1660358" y="4066673"/>
              <a:ext cx="71176" cy="1818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: вправо 33">
              <a:extLst>
                <a:ext uri="{FF2B5EF4-FFF2-40B4-BE49-F238E27FC236}">
                  <a16:creationId xmlns:a16="http://schemas.microsoft.com/office/drawing/2014/main" id="{F22C1936-C476-41D8-9FFF-032A3526463B}"/>
                </a:ext>
              </a:extLst>
            </p:cNvPr>
            <p:cNvSpPr/>
            <p:nvPr/>
          </p:nvSpPr>
          <p:spPr>
            <a:xfrm>
              <a:off x="1732358" y="4414573"/>
              <a:ext cx="447325" cy="15992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трелка: вправо 35">
              <a:extLst>
                <a:ext uri="{FF2B5EF4-FFF2-40B4-BE49-F238E27FC236}">
                  <a16:creationId xmlns:a16="http://schemas.microsoft.com/office/drawing/2014/main" id="{9E551DEC-34F7-4320-A6D2-25F818334B58}"/>
                </a:ext>
              </a:extLst>
            </p:cNvPr>
            <p:cNvSpPr/>
            <p:nvPr/>
          </p:nvSpPr>
          <p:spPr>
            <a:xfrm>
              <a:off x="1731946" y="5045015"/>
              <a:ext cx="447325" cy="15992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: вправо 36">
              <a:extLst>
                <a:ext uri="{FF2B5EF4-FFF2-40B4-BE49-F238E27FC236}">
                  <a16:creationId xmlns:a16="http://schemas.microsoft.com/office/drawing/2014/main" id="{71C0EF07-DFCB-4477-AC88-B532B2128138}"/>
                </a:ext>
              </a:extLst>
            </p:cNvPr>
            <p:cNvSpPr/>
            <p:nvPr/>
          </p:nvSpPr>
          <p:spPr>
            <a:xfrm>
              <a:off x="1731947" y="5754367"/>
              <a:ext cx="447325" cy="15992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0AF09AC-C93E-483B-A3DC-8776E89E54F7}"/>
              </a:ext>
            </a:extLst>
          </p:cNvPr>
          <p:cNvGrpSpPr/>
          <p:nvPr/>
        </p:nvGrpSpPr>
        <p:grpSpPr>
          <a:xfrm flipH="1">
            <a:off x="10034781" y="4072235"/>
            <a:ext cx="591591" cy="2124344"/>
            <a:chOff x="1660358" y="4066671"/>
            <a:chExt cx="519325" cy="2124344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BB929B9C-EC90-4488-9C00-871FFEE0D566}"/>
                </a:ext>
              </a:extLst>
            </p:cNvPr>
            <p:cNvSpPr/>
            <p:nvPr/>
          </p:nvSpPr>
          <p:spPr>
            <a:xfrm>
              <a:off x="1660358" y="4066671"/>
              <a:ext cx="70614" cy="2088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: вправо 40">
              <a:extLst>
                <a:ext uri="{FF2B5EF4-FFF2-40B4-BE49-F238E27FC236}">
                  <a16:creationId xmlns:a16="http://schemas.microsoft.com/office/drawing/2014/main" id="{B2C32C66-707C-4111-BBAA-3EC328133C87}"/>
                </a:ext>
              </a:extLst>
            </p:cNvPr>
            <p:cNvSpPr/>
            <p:nvPr/>
          </p:nvSpPr>
          <p:spPr>
            <a:xfrm>
              <a:off x="1732358" y="4474733"/>
              <a:ext cx="447325" cy="15992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: вправо 41">
              <a:extLst>
                <a:ext uri="{FF2B5EF4-FFF2-40B4-BE49-F238E27FC236}">
                  <a16:creationId xmlns:a16="http://schemas.microsoft.com/office/drawing/2014/main" id="{811580DB-BCAC-4C96-99BA-82CD51431949}"/>
                </a:ext>
              </a:extLst>
            </p:cNvPr>
            <p:cNvSpPr/>
            <p:nvPr/>
          </p:nvSpPr>
          <p:spPr>
            <a:xfrm>
              <a:off x="1731946" y="5285645"/>
              <a:ext cx="447325" cy="15992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: вправо 42">
              <a:extLst>
                <a:ext uri="{FF2B5EF4-FFF2-40B4-BE49-F238E27FC236}">
                  <a16:creationId xmlns:a16="http://schemas.microsoft.com/office/drawing/2014/main" id="{407A2A35-178C-4F48-9919-249519D0549E}"/>
                </a:ext>
              </a:extLst>
            </p:cNvPr>
            <p:cNvSpPr/>
            <p:nvPr/>
          </p:nvSpPr>
          <p:spPr>
            <a:xfrm>
              <a:off x="1731947" y="6031095"/>
              <a:ext cx="447325" cy="15992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414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E42CD7-2EEF-451E-969D-E2FD7706E2C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580453" y="1021106"/>
            <a:ext cx="5031093" cy="137831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7BEA820-622F-4861-9061-2D24B6441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7" y="2399422"/>
            <a:ext cx="2857500" cy="28575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CF2977-124F-439B-B9A7-468F69145912}"/>
              </a:ext>
            </a:extLst>
          </p:cNvPr>
          <p:cNvSpPr txBox="1"/>
          <p:nvPr/>
        </p:nvSpPr>
        <p:spPr>
          <a:xfrm>
            <a:off x="3187907" y="2674010"/>
            <a:ext cx="86736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300" dirty="0">
                <a:ln w="3175">
                  <a:solidFill>
                    <a:schemeClr val="tx1"/>
                  </a:solidFill>
                </a:ln>
                <a:solidFill>
                  <a:srgbClr val="1E7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Телефон/факс: +7 (495) 777-33-65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www.al-rost.ru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 info@al-rost.ru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125371, г. Москва, Волоколамское шоссе, д. 114, корп. 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 этаж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директор: Пантелеев Владимир Владимирович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тел. +7 (495) 777-33-65 (доб. 111),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pvv@al-rost.ru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испытательной лаборатории: Курочкин Дмитрий Александрович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тел. +7 (495) 777-33-65 (доб. 107),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kda@al-rost.ru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23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646</Words>
  <Application>Microsoft Office PowerPoint</Application>
  <PresentationFormat>Широкоэкранный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Запрягаева</dc:creator>
  <cp:lastModifiedBy>Татьяна Запрягаева</cp:lastModifiedBy>
  <cp:revision>35</cp:revision>
  <dcterms:created xsi:type="dcterms:W3CDTF">2018-03-21T06:56:16Z</dcterms:created>
  <dcterms:modified xsi:type="dcterms:W3CDTF">2018-03-21T15:44:59Z</dcterms:modified>
</cp:coreProperties>
</file>