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EC6508"/>
    <a:srgbClr val="24195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272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explosion val="25"/>
          <c:dPt>
            <c:idx val="0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solidFill>
                <a:schemeClr val="accent6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chemeClr val="accent5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D3FB1-9FF4-45DE-B84D-FD8425A5F25E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2D50-B210-44BC-91B0-2C9EC2D289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A2D50-B210-44BC-91B0-2C9EC2D2890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4195D">
                  <a:alpha val="60000"/>
                </a:srgbClr>
              </a:gs>
              <a:gs pos="54000">
                <a:srgbClr val="E2E2E2">
                  <a:alpha val="74000"/>
                </a:srgbClr>
              </a:gs>
              <a:gs pos="100000">
                <a:schemeClr val="bg1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0" y="0"/>
            <a:ext cx="8786842" cy="785794"/>
          </a:xfrm>
          <a:custGeom>
            <a:avLst/>
            <a:gdLst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9144000 w 9144000"/>
              <a:gd name="connsiteY2" fmla="*/ 785794 h 785794"/>
              <a:gd name="connsiteX3" fmla="*/ 0 w 9144000"/>
              <a:gd name="connsiteY3" fmla="*/ 785794 h 785794"/>
              <a:gd name="connsiteX4" fmla="*/ 0 w 9144000"/>
              <a:gd name="connsiteY4" fmla="*/ 0 h 785794"/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  <a:gd name="connsiteX0" fmla="*/ 0 w 9144000"/>
              <a:gd name="connsiteY0" fmla="*/ 0 h 785794"/>
              <a:gd name="connsiteX1" fmla="*/ 8215274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785794">
                <a:moveTo>
                  <a:pt x="0" y="0"/>
                </a:moveTo>
                <a:lnTo>
                  <a:pt x="8215274" y="0"/>
                </a:lnTo>
                <a:lnTo>
                  <a:pt x="8225907" y="0"/>
                </a:lnTo>
                <a:lnTo>
                  <a:pt x="9144000" y="785794"/>
                </a:lnTo>
                <a:lnTo>
                  <a:pt x="0" y="785794"/>
                </a:lnTo>
                <a:lnTo>
                  <a:pt x="0" y="0"/>
                </a:lnTo>
                <a:close/>
              </a:path>
            </a:pathLst>
          </a:custGeom>
          <a:solidFill>
            <a:srgbClr val="EC65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0"/>
            <a:ext cx="7286644" cy="642918"/>
          </a:xfrm>
          <a:custGeom>
            <a:avLst/>
            <a:gdLst>
              <a:gd name="connsiteX0" fmla="*/ 0 w 7286644"/>
              <a:gd name="connsiteY0" fmla="*/ 0 h 714356"/>
              <a:gd name="connsiteX1" fmla="*/ 7286644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  <a:gd name="connsiteX0" fmla="*/ 0 w 7286644"/>
              <a:gd name="connsiteY0" fmla="*/ 0 h 714356"/>
              <a:gd name="connsiteX1" fmla="*/ 6572232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4" h="714356">
                <a:moveTo>
                  <a:pt x="0" y="0"/>
                </a:moveTo>
                <a:lnTo>
                  <a:pt x="6572232" y="0"/>
                </a:lnTo>
                <a:lnTo>
                  <a:pt x="7286644" y="714356"/>
                </a:lnTo>
                <a:lnTo>
                  <a:pt x="0" y="714356"/>
                </a:lnTo>
                <a:lnTo>
                  <a:pt x="0" y="0"/>
                </a:lnTo>
                <a:close/>
              </a:path>
            </a:pathLst>
          </a:custGeom>
          <a:solidFill>
            <a:srgbClr val="241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399776"/>
            <a:ext cx="1195384" cy="31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928662" y="1357298"/>
            <a:ext cx="735811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Опыт организации и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проведения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измерений,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исследований и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испытаний ЭКБ.</a:t>
            </a:r>
          </a:p>
          <a:p>
            <a:pPr algn="ctr"/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 Инженерного Центра 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«Автоматизированные Системы Контроля»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Колочков Сергей Викторович</a:t>
            </a:r>
          </a:p>
          <a:p>
            <a:pPr marL="457200" indent="-457200">
              <a:buAutoNum type="arabicPeriod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4195D">
                  <a:alpha val="60000"/>
                </a:srgbClr>
              </a:gs>
              <a:gs pos="54000">
                <a:srgbClr val="E2E2E2">
                  <a:alpha val="74000"/>
                </a:srgbClr>
              </a:gs>
              <a:gs pos="100000">
                <a:schemeClr val="bg1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0" y="0"/>
            <a:ext cx="8786842" cy="785794"/>
          </a:xfrm>
          <a:custGeom>
            <a:avLst/>
            <a:gdLst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9144000 w 9144000"/>
              <a:gd name="connsiteY2" fmla="*/ 785794 h 785794"/>
              <a:gd name="connsiteX3" fmla="*/ 0 w 9144000"/>
              <a:gd name="connsiteY3" fmla="*/ 785794 h 785794"/>
              <a:gd name="connsiteX4" fmla="*/ 0 w 9144000"/>
              <a:gd name="connsiteY4" fmla="*/ 0 h 785794"/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  <a:gd name="connsiteX0" fmla="*/ 0 w 9144000"/>
              <a:gd name="connsiteY0" fmla="*/ 0 h 785794"/>
              <a:gd name="connsiteX1" fmla="*/ 8215274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785794">
                <a:moveTo>
                  <a:pt x="0" y="0"/>
                </a:moveTo>
                <a:lnTo>
                  <a:pt x="8215274" y="0"/>
                </a:lnTo>
                <a:lnTo>
                  <a:pt x="8225907" y="0"/>
                </a:lnTo>
                <a:lnTo>
                  <a:pt x="9144000" y="785794"/>
                </a:lnTo>
                <a:lnTo>
                  <a:pt x="0" y="785794"/>
                </a:lnTo>
                <a:lnTo>
                  <a:pt x="0" y="0"/>
                </a:lnTo>
                <a:close/>
              </a:path>
            </a:pathLst>
          </a:custGeom>
          <a:solidFill>
            <a:srgbClr val="EC65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0"/>
            <a:ext cx="7286644" cy="642918"/>
          </a:xfrm>
          <a:custGeom>
            <a:avLst/>
            <a:gdLst>
              <a:gd name="connsiteX0" fmla="*/ 0 w 7286644"/>
              <a:gd name="connsiteY0" fmla="*/ 0 h 714356"/>
              <a:gd name="connsiteX1" fmla="*/ 7286644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  <a:gd name="connsiteX0" fmla="*/ 0 w 7286644"/>
              <a:gd name="connsiteY0" fmla="*/ 0 h 714356"/>
              <a:gd name="connsiteX1" fmla="*/ 6572232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4" h="714356">
                <a:moveTo>
                  <a:pt x="0" y="0"/>
                </a:moveTo>
                <a:lnTo>
                  <a:pt x="6572232" y="0"/>
                </a:lnTo>
                <a:lnTo>
                  <a:pt x="7286644" y="714356"/>
                </a:lnTo>
                <a:lnTo>
                  <a:pt x="0" y="714356"/>
                </a:lnTo>
                <a:lnTo>
                  <a:pt x="0" y="0"/>
                </a:lnTo>
                <a:close/>
              </a:path>
            </a:pathLst>
          </a:custGeom>
          <a:solidFill>
            <a:srgbClr val="241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399776"/>
            <a:ext cx="1195384" cy="31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E2E2E2"/>
                </a:solidFill>
              </a:rPr>
              <a:t>1.</a:t>
            </a:r>
            <a:r>
              <a:rPr lang="ru-RU" sz="3600" dirty="0" smtClean="0">
                <a:solidFill>
                  <a:srgbClr val="E2E2E2"/>
                </a:solidFill>
              </a:rPr>
              <a:t> Задачи</a:t>
            </a:r>
            <a:endParaRPr lang="ru-RU" sz="3600" dirty="0">
              <a:solidFill>
                <a:srgbClr val="E2E2E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1285860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К</a:t>
            </a:r>
            <a:r>
              <a:rPr lang="ru-RU" sz="2000" dirty="0" smtClean="0"/>
              <a:t>онтроль качества электронной компонентной базы (ЭКБ), измерения электрических параметров, </a:t>
            </a:r>
            <a:r>
              <a:rPr lang="ru-RU" sz="2000" dirty="0" smtClean="0"/>
              <a:t>функциональный контроль, испытания ЭКБ </a:t>
            </a:r>
            <a:r>
              <a:rPr lang="ru-RU" sz="2000" dirty="0" smtClean="0"/>
              <a:t>и радиоэлектронной аппаратуры (РЭА) на стойкость к </a:t>
            </a:r>
            <a:r>
              <a:rPr lang="ru-RU" sz="2000" dirty="0" smtClean="0"/>
              <a:t>механическим, климатическим </a:t>
            </a:r>
            <a:r>
              <a:rPr lang="ru-RU" sz="2000" dirty="0" smtClean="0"/>
              <a:t>и </a:t>
            </a:r>
            <a:r>
              <a:rPr lang="ru-RU" sz="2000" dirty="0" smtClean="0"/>
              <a:t>другим воздействующим факторам</a:t>
            </a:r>
            <a:r>
              <a:rPr lang="ru-RU" sz="2000" dirty="0" smtClean="0"/>
              <a:t>.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170" name="Picture 2" descr="http://togelll.com/a/c/fi/fikustransport_dac-circuits_digital-temperature-sensor-circuit-simulation-gto-symbol-electrical-symbols-definitions-wiring-harness-best-wires-for-house-start-stop-diagram-capacit_850x6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286124"/>
            <a:ext cx="2020741" cy="1428783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7172" name="Picture 4" descr="https://b2bn.by/wp-content/uploads/2017/04/%D0%B0%D0%B4%D0%B2%D0%B0%D0%BD%D1%82%D0%B5%D0%BA_%D0%BC%D0%B8%D0%BA%D1%80%D0%BE%D1%81%D1%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5143512"/>
            <a:ext cx="2142101" cy="1428782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7174" name="Picture 6" descr="http://www.155la3.ru/images2/kr1628rr1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2316" y="5143510"/>
            <a:ext cx="2143173" cy="1428782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7176" name="Picture 8" descr="http://www.niceimage.ru/pic/201304/1920x1080/niceimage.ru-316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286124"/>
            <a:ext cx="2540058" cy="1428782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4195D">
                  <a:alpha val="60000"/>
                </a:srgbClr>
              </a:gs>
              <a:gs pos="54000">
                <a:srgbClr val="E2E2E2">
                  <a:alpha val="74000"/>
                </a:srgbClr>
              </a:gs>
              <a:gs pos="100000">
                <a:schemeClr val="bg1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0" y="0"/>
            <a:ext cx="8786842" cy="785794"/>
          </a:xfrm>
          <a:custGeom>
            <a:avLst/>
            <a:gdLst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9144000 w 9144000"/>
              <a:gd name="connsiteY2" fmla="*/ 785794 h 785794"/>
              <a:gd name="connsiteX3" fmla="*/ 0 w 9144000"/>
              <a:gd name="connsiteY3" fmla="*/ 785794 h 785794"/>
              <a:gd name="connsiteX4" fmla="*/ 0 w 9144000"/>
              <a:gd name="connsiteY4" fmla="*/ 0 h 785794"/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  <a:gd name="connsiteX0" fmla="*/ 0 w 9144000"/>
              <a:gd name="connsiteY0" fmla="*/ 0 h 785794"/>
              <a:gd name="connsiteX1" fmla="*/ 8215274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785794">
                <a:moveTo>
                  <a:pt x="0" y="0"/>
                </a:moveTo>
                <a:lnTo>
                  <a:pt x="8215274" y="0"/>
                </a:lnTo>
                <a:lnTo>
                  <a:pt x="8225907" y="0"/>
                </a:lnTo>
                <a:lnTo>
                  <a:pt x="9144000" y="785794"/>
                </a:lnTo>
                <a:lnTo>
                  <a:pt x="0" y="785794"/>
                </a:lnTo>
                <a:lnTo>
                  <a:pt x="0" y="0"/>
                </a:lnTo>
                <a:close/>
              </a:path>
            </a:pathLst>
          </a:custGeom>
          <a:solidFill>
            <a:srgbClr val="EC65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0"/>
            <a:ext cx="7286644" cy="642918"/>
          </a:xfrm>
          <a:custGeom>
            <a:avLst/>
            <a:gdLst>
              <a:gd name="connsiteX0" fmla="*/ 0 w 7286644"/>
              <a:gd name="connsiteY0" fmla="*/ 0 h 714356"/>
              <a:gd name="connsiteX1" fmla="*/ 7286644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  <a:gd name="connsiteX0" fmla="*/ 0 w 7286644"/>
              <a:gd name="connsiteY0" fmla="*/ 0 h 714356"/>
              <a:gd name="connsiteX1" fmla="*/ 6572232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4" h="714356">
                <a:moveTo>
                  <a:pt x="0" y="0"/>
                </a:moveTo>
                <a:lnTo>
                  <a:pt x="6572232" y="0"/>
                </a:lnTo>
                <a:lnTo>
                  <a:pt x="7286644" y="714356"/>
                </a:lnTo>
                <a:lnTo>
                  <a:pt x="0" y="714356"/>
                </a:lnTo>
                <a:lnTo>
                  <a:pt x="0" y="0"/>
                </a:lnTo>
                <a:close/>
              </a:path>
            </a:pathLst>
          </a:custGeom>
          <a:solidFill>
            <a:srgbClr val="241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399776"/>
            <a:ext cx="1195384" cy="31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E2E2E2"/>
                </a:solidFill>
              </a:rPr>
              <a:t>2. Процесс</a:t>
            </a:r>
            <a:endParaRPr lang="ru-RU" sz="3600" dirty="0">
              <a:solidFill>
                <a:srgbClr val="E2E2E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1571612"/>
            <a:ext cx="4938383" cy="500090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Выбор, разработка  методик измерений (контроля/испытаний)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6072206"/>
            <a:ext cx="4938383" cy="5000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Измерения/испытания/контроль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910" y="928670"/>
            <a:ext cx="4938383" cy="500090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исходных данных (ИД)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910" y="2214554"/>
            <a:ext cx="4938383" cy="500090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Подбор средств измерений (контроля/испытаний)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2910" y="2857496"/>
            <a:ext cx="4938383" cy="500090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Разработка технологической оснастки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500438"/>
            <a:ext cx="4938383" cy="500090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Организация (сборка) рабочего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места (РМ)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2910" y="4143380"/>
            <a:ext cx="4938383" cy="500090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Написание программ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контроля (ПК)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2910" y="4786322"/>
            <a:ext cx="4938383" cy="500090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Отладка РМ 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ПК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2910" y="5429264"/>
            <a:ext cx="4938383" cy="500090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Аттестация РМ (стенда)</a:t>
            </a:r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3040663" y="1428736"/>
            <a:ext cx="142876" cy="1428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040663" y="2071678"/>
            <a:ext cx="142876" cy="1428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3040663" y="2714620"/>
            <a:ext cx="142876" cy="1428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040663" y="3357562"/>
            <a:ext cx="142876" cy="1428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040663" y="4000504"/>
            <a:ext cx="142876" cy="1428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040663" y="4643446"/>
            <a:ext cx="142876" cy="1428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040663" y="5286388"/>
            <a:ext cx="142876" cy="1428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040663" y="5929330"/>
            <a:ext cx="142876" cy="1428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\\srv-ask\Exchange\! Личные папки\Капустинская В.С\САЙТ\Выбранные фото\Климатические испыт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1640" y="4429132"/>
            <a:ext cx="2410888" cy="1607420"/>
          </a:xfrm>
          <a:prstGeom prst="rect">
            <a:avLst/>
          </a:prstGeom>
          <a:noFill/>
        </p:spPr>
      </p:pic>
      <p:pic>
        <p:nvPicPr>
          <p:cNvPr id="1029" name="Picture 5" descr="\\srv-ask\Exchange\! Личные папки\Капустинская В.С\САЙТ\Выбранные фото\Параметрический контрол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714620"/>
            <a:ext cx="2440896" cy="1627428"/>
          </a:xfrm>
          <a:prstGeom prst="rect">
            <a:avLst/>
          </a:prstGeom>
          <a:noFill/>
        </p:spPr>
      </p:pic>
      <p:pic>
        <p:nvPicPr>
          <p:cNvPr id="1030" name="Picture 6" descr="\\srv-ask\Exchange\! Личные папки\Капустинская В.С\САЙТ\Выбранные фото\процесс измерений параметров микросхем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1641" y="1000108"/>
            <a:ext cx="2410886" cy="1607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4195D">
                  <a:alpha val="60000"/>
                </a:srgbClr>
              </a:gs>
              <a:gs pos="54000">
                <a:srgbClr val="E2E2E2">
                  <a:alpha val="74000"/>
                </a:srgbClr>
              </a:gs>
              <a:gs pos="100000">
                <a:schemeClr val="bg1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0" y="0"/>
            <a:ext cx="8786842" cy="785794"/>
          </a:xfrm>
          <a:custGeom>
            <a:avLst/>
            <a:gdLst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9144000 w 9144000"/>
              <a:gd name="connsiteY2" fmla="*/ 785794 h 785794"/>
              <a:gd name="connsiteX3" fmla="*/ 0 w 9144000"/>
              <a:gd name="connsiteY3" fmla="*/ 785794 h 785794"/>
              <a:gd name="connsiteX4" fmla="*/ 0 w 9144000"/>
              <a:gd name="connsiteY4" fmla="*/ 0 h 785794"/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  <a:gd name="connsiteX0" fmla="*/ 0 w 9144000"/>
              <a:gd name="connsiteY0" fmla="*/ 0 h 785794"/>
              <a:gd name="connsiteX1" fmla="*/ 8215274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785794">
                <a:moveTo>
                  <a:pt x="0" y="0"/>
                </a:moveTo>
                <a:lnTo>
                  <a:pt x="8215274" y="0"/>
                </a:lnTo>
                <a:lnTo>
                  <a:pt x="8225907" y="0"/>
                </a:lnTo>
                <a:lnTo>
                  <a:pt x="9144000" y="785794"/>
                </a:lnTo>
                <a:lnTo>
                  <a:pt x="0" y="785794"/>
                </a:lnTo>
                <a:lnTo>
                  <a:pt x="0" y="0"/>
                </a:lnTo>
                <a:close/>
              </a:path>
            </a:pathLst>
          </a:custGeom>
          <a:solidFill>
            <a:srgbClr val="EC65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0"/>
            <a:ext cx="7286644" cy="642918"/>
          </a:xfrm>
          <a:custGeom>
            <a:avLst/>
            <a:gdLst>
              <a:gd name="connsiteX0" fmla="*/ 0 w 7286644"/>
              <a:gd name="connsiteY0" fmla="*/ 0 h 714356"/>
              <a:gd name="connsiteX1" fmla="*/ 7286644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  <a:gd name="connsiteX0" fmla="*/ 0 w 7286644"/>
              <a:gd name="connsiteY0" fmla="*/ 0 h 714356"/>
              <a:gd name="connsiteX1" fmla="*/ 6572232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4" h="714356">
                <a:moveTo>
                  <a:pt x="0" y="0"/>
                </a:moveTo>
                <a:lnTo>
                  <a:pt x="6572232" y="0"/>
                </a:lnTo>
                <a:lnTo>
                  <a:pt x="7286644" y="714356"/>
                </a:lnTo>
                <a:lnTo>
                  <a:pt x="0" y="714356"/>
                </a:lnTo>
                <a:lnTo>
                  <a:pt x="0" y="0"/>
                </a:lnTo>
                <a:close/>
              </a:path>
            </a:pathLst>
          </a:custGeom>
          <a:solidFill>
            <a:srgbClr val="241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399776"/>
            <a:ext cx="1195384" cy="31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E2E2E2"/>
                </a:solidFill>
              </a:rPr>
              <a:t>3. Методология</a:t>
            </a:r>
            <a:endParaRPr lang="ru-RU" sz="3600" dirty="0">
              <a:solidFill>
                <a:srgbClr val="E2E2E2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071538" y="1142984"/>
          <a:ext cx="578647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71472" y="1285860"/>
            <a:ext cx="244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чем основывается?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1285860"/>
            <a:ext cx="2506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чего отталкивается?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2000240"/>
            <a:ext cx="34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Требования по стойкости к внешним воздействующим факторам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3500438"/>
            <a:ext cx="3357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Исследования,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характеризация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(на этапах разработки, при производстве)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71934" y="5000636"/>
            <a:ext cx="4714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Основанием  для выбора служат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поставленные задачи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объект измерений/исследований/испытаний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3643314"/>
            <a:ext cx="214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Основой методик могут быть ОСТ, ГОСТ, РД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2285992"/>
            <a:ext cx="1928826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Выпускается ПМИ, ТУ…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714348" y="171448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42910" y="3000372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28596" y="457200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857752" y="1643050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715008" y="3000372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357818" y="4429132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V="1">
            <a:off x="3393670" y="5464586"/>
            <a:ext cx="107157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4195D">
                  <a:alpha val="60000"/>
                </a:srgbClr>
              </a:gs>
              <a:gs pos="54000">
                <a:srgbClr val="E2E2E2">
                  <a:alpha val="74000"/>
                </a:srgbClr>
              </a:gs>
              <a:gs pos="100000">
                <a:schemeClr val="bg1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0" y="0"/>
            <a:ext cx="8786842" cy="785794"/>
          </a:xfrm>
          <a:custGeom>
            <a:avLst/>
            <a:gdLst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9144000 w 9144000"/>
              <a:gd name="connsiteY2" fmla="*/ 785794 h 785794"/>
              <a:gd name="connsiteX3" fmla="*/ 0 w 9144000"/>
              <a:gd name="connsiteY3" fmla="*/ 785794 h 785794"/>
              <a:gd name="connsiteX4" fmla="*/ 0 w 9144000"/>
              <a:gd name="connsiteY4" fmla="*/ 0 h 785794"/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  <a:gd name="connsiteX0" fmla="*/ 0 w 9144000"/>
              <a:gd name="connsiteY0" fmla="*/ 0 h 785794"/>
              <a:gd name="connsiteX1" fmla="*/ 8215274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785794">
                <a:moveTo>
                  <a:pt x="0" y="0"/>
                </a:moveTo>
                <a:lnTo>
                  <a:pt x="8215274" y="0"/>
                </a:lnTo>
                <a:lnTo>
                  <a:pt x="8225907" y="0"/>
                </a:lnTo>
                <a:lnTo>
                  <a:pt x="9144000" y="785794"/>
                </a:lnTo>
                <a:lnTo>
                  <a:pt x="0" y="785794"/>
                </a:lnTo>
                <a:lnTo>
                  <a:pt x="0" y="0"/>
                </a:lnTo>
                <a:close/>
              </a:path>
            </a:pathLst>
          </a:custGeom>
          <a:solidFill>
            <a:srgbClr val="EC65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0"/>
            <a:ext cx="7286644" cy="642918"/>
          </a:xfrm>
          <a:custGeom>
            <a:avLst/>
            <a:gdLst>
              <a:gd name="connsiteX0" fmla="*/ 0 w 7286644"/>
              <a:gd name="connsiteY0" fmla="*/ 0 h 714356"/>
              <a:gd name="connsiteX1" fmla="*/ 7286644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  <a:gd name="connsiteX0" fmla="*/ 0 w 7286644"/>
              <a:gd name="connsiteY0" fmla="*/ 0 h 714356"/>
              <a:gd name="connsiteX1" fmla="*/ 6572232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4" h="714356">
                <a:moveTo>
                  <a:pt x="0" y="0"/>
                </a:moveTo>
                <a:lnTo>
                  <a:pt x="6572232" y="0"/>
                </a:lnTo>
                <a:lnTo>
                  <a:pt x="7286644" y="714356"/>
                </a:lnTo>
                <a:lnTo>
                  <a:pt x="0" y="714356"/>
                </a:lnTo>
                <a:lnTo>
                  <a:pt x="0" y="0"/>
                </a:lnTo>
                <a:close/>
              </a:path>
            </a:pathLst>
          </a:custGeom>
          <a:solidFill>
            <a:srgbClr val="241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399776"/>
            <a:ext cx="1195384" cy="31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E2E2E2"/>
                </a:solidFill>
              </a:rPr>
              <a:t>4. Результаты</a:t>
            </a:r>
            <a:endParaRPr lang="ru-RU" sz="3600" dirty="0">
              <a:solidFill>
                <a:srgbClr val="E2E2E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78761" y="3714752"/>
            <a:ext cx="5500726" cy="107157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Статистика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14480" y="2285992"/>
            <a:ext cx="5500726" cy="928694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Оценка результатов измерений/исследований/испытаний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14480" y="5214950"/>
            <a:ext cx="5500726" cy="107157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Корректирующие действия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286248" y="3214686"/>
            <a:ext cx="214314" cy="50006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86248" y="4786322"/>
            <a:ext cx="214314" cy="42862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43042" y="1000108"/>
            <a:ext cx="5500726" cy="857256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Измерения/исследования/испытания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286248" y="1857364"/>
            <a:ext cx="214314" cy="42862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Выгнутая вниз стрелка 26"/>
          <p:cNvSpPr/>
          <p:nvPr/>
        </p:nvSpPr>
        <p:spPr>
          <a:xfrm rot="16200000">
            <a:off x="5407917" y="3140120"/>
            <a:ext cx="4947431" cy="953161"/>
          </a:xfrm>
          <a:prstGeom prst="curvedUp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4195D">
                  <a:alpha val="60000"/>
                </a:srgbClr>
              </a:gs>
              <a:gs pos="54000">
                <a:srgbClr val="E2E2E2">
                  <a:alpha val="74000"/>
                </a:srgbClr>
              </a:gs>
              <a:gs pos="100000">
                <a:schemeClr val="bg1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0" y="0"/>
            <a:ext cx="8786842" cy="785794"/>
          </a:xfrm>
          <a:custGeom>
            <a:avLst/>
            <a:gdLst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9144000 w 9144000"/>
              <a:gd name="connsiteY2" fmla="*/ 785794 h 785794"/>
              <a:gd name="connsiteX3" fmla="*/ 0 w 9144000"/>
              <a:gd name="connsiteY3" fmla="*/ 785794 h 785794"/>
              <a:gd name="connsiteX4" fmla="*/ 0 w 9144000"/>
              <a:gd name="connsiteY4" fmla="*/ 0 h 785794"/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  <a:gd name="connsiteX0" fmla="*/ 0 w 9144000"/>
              <a:gd name="connsiteY0" fmla="*/ 0 h 785794"/>
              <a:gd name="connsiteX1" fmla="*/ 8215274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785794">
                <a:moveTo>
                  <a:pt x="0" y="0"/>
                </a:moveTo>
                <a:lnTo>
                  <a:pt x="8215274" y="0"/>
                </a:lnTo>
                <a:lnTo>
                  <a:pt x="8225907" y="0"/>
                </a:lnTo>
                <a:lnTo>
                  <a:pt x="9144000" y="785794"/>
                </a:lnTo>
                <a:lnTo>
                  <a:pt x="0" y="785794"/>
                </a:lnTo>
                <a:lnTo>
                  <a:pt x="0" y="0"/>
                </a:lnTo>
                <a:close/>
              </a:path>
            </a:pathLst>
          </a:custGeom>
          <a:solidFill>
            <a:srgbClr val="EC65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0"/>
            <a:ext cx="7286644" cy="642918"/>
          </a:xfrm>
          <a:custGeom>
            <a:avLst/>
            <a:gdLst>
              <a:gd name="connsiteX0" fmla="*/ 0 w 7286644"/>
              <a:gd name="connsiteY0" fmla="*/ 0 h 714356"/>
              <a:gd name="connsiteX1" fmla="*/ 7286644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  <a:gd name="connsiteX0" fmla="*/ 0 w 7286644"/>
              <a:gd name="connsiteY0" fmla="*/ 0 h 714356"/>
              <a:gd name="connsiteX1" fmla="*/ 6572232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4" h="714356">
                <a:moveTo>
                  <a:pt x="0" y="0"/>
                </a:moveTo>
                <a:lnTo>
                  <a:pt x="6572232" y="0"/>
                </a:lnTo>
                <a:lnTo>
                  <a:pt x="7286644" y="714356"/>
                </a:lnTo>
                <a:lnTo>
                  <a:pt x="0" y="714356"/>
                </a:lnTo>
                <a:lnTo>
                  <a:pt x="0" y="0"/>
                </a:lnTo>
                <a:close/>
              </a:path>
            </a:pathLst>
          </a:custGeom>
          <a:solidFill>
            <a:srgbClr val="241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399776"/>
            <a:ext cx="1195384" cy="31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E2E2E2"/>
                </a:solidFill>
              </a:rPr>
              <a:t>5. Требования к персоналу</a:t>
            </a:r>
            <a:endParaRPr lang="ru-RU" sz="3600" dirty="0">
              <a:solidFill>
                <a:srgbClr val="E2E2E2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857224" y="1357298"/>
            <a:ext cx="2221072" cy="714380"/>
          </a:xfrm>
          <a:prstGeom prst="homePlate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12" name="Нашивка 11"/>
          <p:cNvSpPr/>
          <p:nvPr/>
        </p:nvSpPr>
        <p:spPr>
          <a:xfrm>
            <a:off x="2928926" y="1357298"/>
            <a:ext cx="5429288" cy="714380"/>
          </a:xfrm>
          <a:prstGeom prst="chevron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Понимать </a:t>
            </a:r>
            <a:r>
              <a:rPr lang="ru-RU" dirty="0" smtClean="0"/>
              <a:t>суть задач </a:t>
            </a:r>
            <a:r>
              <a:rPr lang="ru-RU" dirty="0" smtClean="0"/>
              <a:t>и конечную цель</a:t>
            </a:r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857224" y="2357430"/>
            <a:ext cx="2221072" cy="714380"/>
          </a:xfrm>
          <a:prstGeom prst="homePlate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17" name="Нашивка 16"/>
          <p:cNvSpPr/>
          <p:nvPr/>
        </p:nvSpPr>
        <p:spPr>
          <a:xfrm>
            <a:off x="2928926" y="2357430"/>
            <a:ext cx="5429288" cy="714380"/>
          </a:xfrm>
          <a:prstGeom prst="chevron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Уметь р</a:t>
            </a:r>
            <a:r>
              <a:rPr lang="ru-RU" dirty="0" smtClean="0"/>
              <a:t>азбивать </a:t>
            </a:r>
            <a:r>
              <a:rPr lang="ru-RU" dirty="0" smtClean="0"/>
              <a:t>на составные части, этапы работы</a:t>
            </a:r>
            <a:endParaRPr lang="ru-RU" dirty="0"/>
          </a:p>
        </p:txBody>
      </p:sp>
      <p:sp>
        <p:nvSpPr>
          <p:cNvPr id="18" name="Пятиугольник 17"/>
          <p:cNvSpPr/>
          <p:nvPr/>
        </p:nvSpPr>
        <p:spPr>
          <a:xfrm>
            <a:off x="857224" y="3357562"/>
            <a:ext cx="2221072" cy="1143008"/>
          </a:xfrm>
          <a:prstGeom prst="homePlate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Методология</a:t>
            </a:r>
            <a:endParaRPr lang="ru-RU" dirty="0"/>
          </a:p>
        </p:txBody>
      </p:sp>
      <p:sp>
        <p:nvSpPr>
          <p:cNvPr id="19" name="Нашивка 18"/>
          <p:cNvSpPr/>
          <p:nvPr/>
        </p:nvSpPr>
        <p:spPr>
          <a:xfrm>
            <a:off x="2786050" y="3357562"/>
            <a:ext cx="5572164" cy="1143008"/>
          </a:xfrm>
          <a:prstGeom prst="chevron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Знать основные принципы, подходы и требования; уметь пользоваться  ОСТ, ГОСТ и </a:t>
            </a:r>
            <a:r>
              <a:rPr lang="ru-RU" dirty="0" smtClean="0"/>
              <a:t>др.документами</a:t>
            </a:r>
            <a:endParaRPr lang="ru-RU" dirty="0"/>
          </a:p>
        </p:txBody>
      </p:sp>
      <p:sp>
        <p:nvSpPr>
          <p:cNvPr id="20" name="Пятиугольник 19"/>
          <p:cNvSpPr/>
          <p:nvPr/>
        </p:nvSpPr>
        <p:spPr>
          <a:xfrm>
            <a:off x="857224" y="4786322"/>
            <a:ext cx="2221072" cy="1000132"/>
          </a:xfrm>
          <a:prstGeom prst="homePlate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21" name="Нашивка 20"/>
          <p:cNvSpPr/>
          <p:nvPr/>
        </p:nvSpPr>
        <p:spPr>
          <a:xfrm>
            <a:off x="2928926" y="4786322"/>
            <a:ext cx="5429288" cy="1000132"/>
          </a:xfrm>
          <a:prstGeom prst="chevron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Уметь </a:t>
            </a:r>
            <a:r>
              <a:rPr lang="ru-RU" dirty="0" smtClean="0"/>
              <a:t>получать достоверные результаты, </a:t>
            </a:r>
            <a:r>
              <a:rPr lang="ru-RU" dirty="0" smtClean="0"/>
              <a:t>оценивать результаты, делать выводы на основании полученных результатов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4195D">
                  <a:alpha val="60000"/>
                </a:srgbClr>
              </a:gs>
              <a:gs pos="54000">
                <a:srgbClr val="E2E2E2">
                  <a:alpha val="74000"/>
                </a:srgbClr>
              </a:gs>
              <a:gs pos="100000">
                <a:schemeClr val="bg1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0" y="0"/>
            <a:ext cx="8786842" cy="785794"/>
          </a:xfrm>
          <a:custGeom>
            <a:avLst/>
            <a:gdLst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9144000 w 9144000"/>
              <a:gd name="connsiteY2" fmla="*/ 785794 h 785794"/>
              <a:gd name="connsiteX3" fmla="*/ 0 w 9144000"/>
              <a:gd name="connsiteY3" fmla="*/ 785794 h 785794"/>
              <a:gd name="connsiteX4" fmla="*/ 0 w 9144000"/>
              <a:gd name="connsiteY4" fmla="*/ 0 h 785794"/>
              <a:gd name="connsiteX0" fmla="*/ 0 w 9144000"/>
              <a:gd name="connsiteY0" fmla="*/ 0 h 785794"/>
              <a:gd name="connsiteX1" fmla="*/ 9144000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  <a:gd name="connsiteX0" fmla="*/ 0 w 9144000"/>
              <a:gd name="connsiteY0" fmla="*/ 0 h 785794"/>
              <a:gd name="connsiteX1" fmla="*/ 8215274 w 9144000"/>
              <a:gd name="connsiteY1" fmla="*/ 0 h 785794"/>
              <a:gd name="connsiteX2" fmla="*/ 8225907 w 9144000"/>
              <a:gd name="connsiteY2" fmla="*/ 0 h 785794"/>
              <a:gd name="connsiteX3" fmla="*/ 9144000 w 9144000"/>
              <a:gd name="connsiteY3" fmla="*/ 785794 h 785794"/>
              <a:gd name="connsiteX4" fmla="*/ 0 w 9144000"/>
              <a:gd name="connsiteY4" fmla="*/ 785794 h 785794"/>
              <a:gd name="connsiteX5" fmla="*/ 0 w 9144000"/>
              <a:gd name="connsiteY5" fmla="*/ 0 h 78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785794">
                <a:moveTo>
                  <a:pt x="0" y="0"/>
                </a:moveTo>
                <a:lnTo>
                  <a:pt x="8215274" y="0"/>
                </a:lnTo>
                <a:lnTo>
                  <a:pt x="8225907" y="0"/>
                </a:lnTo>
                <a:lnTo>
                  <a:pt x="9144000" y="785794"/>
                </a:lnTo>
                <a:lnTo>
                  <a:pt x="0" y="785794"/>
                </a:lnTo>
                <a:lnTo>
                  <a:pt x="0" y="0"/>
                </a:lnTo>
                <a:close/>
              </a:path>
            </a:pathLst>
          </a:custGeom>
          <a:solidFill>
            <a:srgbClr val="EC65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0"/>
            <a:ext cx="4643438" cy="642918"/>
          </a:xfrm>
          <a:custGeom>
            <a:avLst/>
            <a:gdLst>
              <a:gd name="connsiteX0" fmla="*/ 0 w 7286644"/>
              <a:gd name="connsiteY0" fmla="*/ 0 h 714356"/>
              <a:gd name="connsiteX1" fmla="*/ 7286644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  <a:gd name="connsiteX0" fmla="*/ 0 w 7286644"/>
              <a:gd name="connsiteY0" fmla="*/ 0 h 714356"/>
              <a:gd name="connsiteX1" fmla="*/ 6572232 w 7286644"/>
              <a:gd name="connsiteY1" fmla="*/ 0 h 714356"/>
              <a:gd name="connsiteX2" fmla="*/ 7286644 w 7286644"/>
              <a:gd name="connsiteY2" fmla="*/ 714356 h 714356"/>
              <a:gd name="connsiteX3" fmla="*/ 0 w 7286644"/>
              <a:gd name="connsiteY3" fmla="*/ 714356 h 714356"/>
              <a:gd name="connsiteX4" fmla="*/ 0 w 7286644"/>
              <a:gd name="connsiteY4" fmla="*/ 0 h 71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4" h="714356">
                <a:moveTo>
                  <a:pt x="0" y="0"/>
                </a:moveTo>
                <a:lnTo>
                  <a:pt x="6572232" y="0"/>
                </a:lnTo>
                <a:lnTo>
                  <a:pt x="7286644" y="714356"/>
                </a:lnTo>
                <a:lnTo>
                  <a:pt x="0" y="714356"/>
                </a:lnTo>
                <a:lnTo>
                  <a:pt x="0" y="0"/>
                </a:lnTo>
                <a:close/>
              </a:path>
            </a:pathLst>
          </a:custGeom>
          <a:solidFill>
            <a:srgbClr val="241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6399776"/>
            <a:ext cx="1195384" cy="31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E2E2E2"/>
                </a:solidFill>
              </a:rPr>
              <a:t>Наши разработки</a:t>
            </a:r>
            <a:endParaRPr lang="ru-RU" sz="3600" dirty="0">
              <a:solidFill>
                <a:srgbClr val="E2E2E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1214422"/>
            <a:ext cx="37147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Учебный курс направленный на получение практических навыков и теоретических знаний в области измерений/испытаний ЭКБ даст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понимание задач, принципов организации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измерений/исследований/ испытаний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разработке и производстве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ЭКБ; научит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видеть задачу в целом и составные части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задачи; научит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пользоваться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нормативно-правовой базой; подбирать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применять  средства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измерений/испытаний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E2E2E2"/>
                </a:solidFill>
              </a:rPr>
              <a:t>Выводы</a:t>
            </a:r>
            <a:endParaRPr lang="ru-RU" sz="3600" dirty="0">
              <a:solidFill>
                <a:srgbClr val="E2E2E2"/>
              </a:solidFill>
            </a:endParaRPr>
          </a:p>
        </p:txBody>
      </p:sp>
      <p:pic>
        <p:nvPicPr>
          <p:cNvPr id="2049" name="Picture 1" descr="C:\Users\VKapustinscaya\Desktop\фотки тестера\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894253"/>
            <a:ext cx="2571768" cy="3892069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2050" name="Picture 2" descr="\\SRV-ASK\Exchange\! Личные папки\Капустинская В.С\САЙТ\IMG_6485.JPG"/>
          <p:cNvPicPr>
            <a:picLocks noChangeAspect="1" noChangeArrowheads="1"/>
          </p:cNvPicPr>
          <p:nvPr/>
        </p:nvPicPr>
        <p:blipFill>
          <a:blip r:embed="rId5" cstate="print"/>
          <a:srcRect l="8696" r="8696"/>
          <a:stretch>
            <a:fillRect/>
          </a:stretch>
        </p:blipFill>
        <p:spPr bwMode="auto">
          <a:xfrm>
            <a:off x="285720" y="5286388"/>
            <a:ext cx="1681730" cy="135732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51" name="Picture 3" descr="\\SRV-ASK\Exchange\! Личные папки\Капустинская В.С\САЙТ\Разработки\Коммутирующее устройство\IMG_488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4763881"/>
            <a:ext cx="2696940" cy="2022705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2053" name="Picture 5" descr="C:\Users\VKapustinscaya\Pictures\Новая папка\фото другие\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2571744"/>
            <a:ext cx="1631947" cy="2428892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2054" name="Picture 6" descr="C:\Users\VKapustinscaya\Pictures\Новая папка\фото другие\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928670"/>
            <a:ext cx="1642407" cy="1428760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286</Words>
  <PresentationFormat>Экран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Капустинская Варвара</dc:creator>
  <cp:lastModifiedBy>Колочков </cp:lastModifiedBy>
  <cp:revision>174</cp:revision>
  <dcterms:created xsi:type="dcterms:W3CDTF">2018-03-19T12:31:05Z</dcterms:created>
  <dcterms:modified xsi:type="dcterms:W3CDTF">2018-03-21T14:56:42Z</dcterms:modified>
</cp:coreProperties>
</file>