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365" r:id="rId4"/>
    <p:sldId id="362" r:id="rId5"/>
    <p:sldId id="361" r:id="rId6"/>
    <p:sldId id="379" r:id="rId7"/>
    <p:sldId id="380" r:id="rId8"/>
    <p:sldId id="381" r:id="rId9"/>
    <p:sldId id="382" r:id="rId10"/>
    <p:sldId id="383" r:id="rId11"/>
    <p:sldId id="372" r:id="rId12"/>
    <p:sldId id="38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9648" autoAdjust="0"/>
  </p:normalViewPr>
  <p:slideViewPr>
    <p:cSldViewPr snapToGrid="0" snapToObjects="1">
      <p:cViewPr>
        <p:scale>
          <a:sx n="75" d="100"/>
          <a:sy n="75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29CD-7BC8-134A-B162-F5EEA0149524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813C-9801-9744-A43D-0F3CA3AAF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343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1B06-F845-1544-8477-3E7CFDF289D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5D923-50A7-B140-B5AC-A6AFD13D5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62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D5D923-50A7-B140-B5AC-A6AFD13D5C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5D923-50A7-B140-B5AC-A6AFD13D5C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900" dirty="0" smtClean="0"/>
              <a:t>О компании</a:t>
            </a:r>
            <a:endParaRPr lang="en-US" alt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76054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900" dirty="0" smtClean="0"/>
              <a:t>О компании</a:t>
            </a:r>
            <a:endParaRPr lang="en-US" alt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54530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5FF37-25F1-425B-AAA8-4F1E37DA17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8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5FF37-25F1-425B-AAA8-4F1E37DA17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8"/>
          <p:cNvSpPr/>
          <p:nvPr userDrawn="1"/>
        </p:nvSpPr>
        <p:spPr>
          <a:xfrm>
            <a:off x="-1" y="6678942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6400800"/>
            <a:ext cx="457949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6678942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6400800"/>
            <a:ext cx="457949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with Full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97536"/>
          </a:xfrm>
          <a:prstGeom prst="rect">
            <a:avLst/>
          </a:prstGeom>
          <a:solidFill>
            <a:srgbClr val="0A60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81032" y="390144"/>
            <a:ext cx="6705600" cy="57302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881033" y="976107"/>
            <a:ext cx="6705600" cy="52069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lnSpc>
                <a:spcPct val="90000"/>
              </a:lnSpc>
              <a:defRPr lang="en-US" dirty="0" smtClean="0"/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solidFill>
            <a:schemeClr val="tx2"/>
          </a:solidFill>
          <a:ln>
            <a:noFill/>
          </a:ln>
        </p:spPr>
        <p:txBody>
          <a:bodyPr vert="horz" lIns="0" tIns="45717" rIns="0" bIns="45717" rtlCol="0" anchor="ctr">
            <a:noAutofit/>
          </a:bodyPr>
          <a:lstStyle>
            <a:lvl1pPr marL="243834" indent="-243834" algn="ctr">
              <a:buNone/>
              <a:defRPr lang="en-US" sz="1867" spc="0" dirty="0" smtClean="0">
                <a:solidFill>
                  <a:schemeClr val="bg1"/>
                </a:solidFill>
              </a:defRPr>
            </a:lvl1pPr>
          </a:lstStyle>
          <a:p>
            <a:pPr marL="0" lvl="0" indent="0" algn="ctr"/>
            <a:r>
              <a:rPr lang="en-US" dirty="0"/>
              <a:t>Drag or insert full bleed image</a:t>
            </a:r>
            <a:br>
              <a:rPr lang="en-US" dirty="0"/>
            </a:br>
            <a:r>
              <a:rPr lang="en-US" dirty="0"/>
              <a:t>Use minimum height 1690 </a:t>
            </a:r>
            <a:r>
              <a:rPr lang="en-US" dirty="0" err="1"/>
              <a:t>px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66" y="6324601"/>
            <a:ext cx="1418889" cy="3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33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8"/>
          <p:cNvSpPr/>
          <p:nvPr userDrawn="1"/>
        </p:nvSpPr>
        <p:spPr>
          <a:xfrm>
            <a:off x="-1" y="6678942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6400800"/>
            <a:ext cx="457949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/>
          <p:nvPr userDrawn="1"/>
        </p:nvSpPr>
        <p:spPr>
          <a:xfrm>
            <a:off x="-1" y="6678942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6400800"/>
            <a:ext cx="457949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8"/>
          <p:cNvSpPr/>
          <p:nvPr userDrawn="1"/>
        </p:nvSpPr>
        <p:spPr>
          <a:xfrm>
            <a:off x="-1" y="6678942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6400800"/>
            <a:ext cx="457949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678942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" y="0"/>
            <a:ext cx="12192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СОВРЕМЕННЫЕ</a:t>
            </a:r>
            <a:r>
              <a:rPr lang="ru-RU" sz="2400" baseline="0" dirty="0" smtClean="0"/>
              <a:t> ТЕХНОЛОГИИ МОНИТОРИНГА</a:t>
            </a:r>
            <a:endParaRPr lang="ru-RU" sz="2400" dirty="0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0"/>
            <a:ext cx="457949" cy="4572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0597" y="6400800"/>
            <a:ext cx="457949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73" y="1319421"/>
            <a:ext cx="5435560" cy="43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9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1011981"/>
            <a:ext cx="10058400" cy="1450757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4. Учебно-научный </a:t>
            </a:r>
            <a:r>
              <a:rPr lang="ru-RU" sz="2500" b="1" dirty="0" smtClean="0"/>
              <a:t>центр по технологиям радиолокации и спутниковой связи – МФТИ, Долгопрудный</a:t>
            </a:r>
            <a:br>
              <a:rPr lang="ru-RU" sz="2500" b="1" dirty="0" smtClean="0"/>
            </a:br>
            <a:r>
              <a:rPr lang="ru-RU" sz="2500" b="1" dirty="0" smtClean="0"/>
              <a:t>5. Учебно-исследовательская </a:t>
            </a:r>
            <a:r>
              <a:rPr lang="ru-RU" sz="2500" b="1" dirty="0" smtClean="0"/>
              <a:t>лаборатория радиотехнического профиля (радиолокация, навигация, связь) на базе технологии “Программируемое радио” (</a:t>
            </a:r>
            <a:r>
              <a:rPr lang="en-US" sz="2500" b="1" dirty="0" smtClean="0"/>
              <a:t>SDR</a:t>
            </a:r>
            <a:r>
              <a:rPr lang="ru-RU" sz="2500" b="1" dirty="0" smtClean="0"/>
              <a:t>) – филиал МИРЭА на базе АО «НПП «Исток»</a:t>
            </a:r>
          </a:p>
        </p:txBody>
      </p:sp>
      <p:sp>
        <p:nvSpPr>
          <p:cNvPr id="97283" name="AutoShape 3" descr="D:\%D0%9D%D0%B0%D1%82%D0%B0%D0%BB%D1%8C%D1%8F\%D0%A1%D0%9E%D0%A2%D0%95%D0%9C\%D0%9C%D0%98%D0%AD%D0%A2\DSC_0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rukondua\Downloads\untitl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987" y="3151505"/>
            <a:ext cx="4013835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7700" y="2462738"/>
            <a:ext cx="10896600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</a:pPr>
            <a:r>
              <a:rPr lang="ru-RU" sz="2400" dirty="0" smtClean="0"/>
              <a:t>Состав: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Лаборатория радиоизмерений и контроля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параметров </a:t>
            </a:r>
            <a:r>
              <a:rPr lang="ru-RU" sz="2400" dirty="0" smtClean="0"/>
              <a:t>приемо-передающих устройств</a:t>
            </a:r>
            <a:r>
              <a:rPr lang="ru-RU" sz="2400" dirty="0" smtClean="0"/>
              <a:t>; 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Лаборатория радиолокации</a:t>
            </a:r>
            <a:r>
              <a:rPr lang="ru-RU" sz="2400" dirty="0" smtClean="0"/>
              <a:t>; 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Лаборатория спутниковой </a:t>
            </a:r>
            <a:r>
              <a:rPr lang="ru-RU" sz="2400" dirty="0" smtClean="0"/>
              <a:t>связи;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Учебно-исследовательский </a:t>
            </a:r>
            <a:r>
              <a:rPr lang="ru-RU" sz="2400" dirty="0" smtClean="0"/>
              <a:t>комплект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"</a:t>
            </a:r>
            <a:r>
              <a:rPr lang="ru-RU" sz="2400" dirty="0" smtClean="0"/>
              <a:t>Радиоэлектронные компоненты </a:t>
            </a:r>
            <a:r>
              <a:rPr lang="ru-RU" sz="2400" dirty="0" smtClean="0"/>
              <a:t>". 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endParaRPr lang="ru-RU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83" y="613084"/>
            <a:ext cx="10058400" cy="59701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Интернет-сайт: </a:t>
            </a:r>
            <a:r>
              <a:rPr lang="en-US" sz="3600" b="1" dirty="0"/>
              <a:t>http://</a:t>
            </a:r>
            <a:r>
              <a:rPr lang="en-US" sz="3600" b="1" dirty="0" err="1"/>
              <a:t>sotemgroup.ru</a:t>
            </a:r>
            <a:r>
              <a:rPr lang="en-US" sz="3600" b="1" dirty="0" smtClean="0"/>
              <a:t>/</a:t>
            </a:r>
            <a:endParaRPr lang="ru-RU" sz="36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4133" y="1329321"/>
            <a:ext cx="8543294" cy="5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07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87681" y="645603"/>
            <a:ext cx="11359049" cy="609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Проекты с МИЭТ</a:t>
            </a:r>
            <a:endParaRPr lang="en-US" sz="3600" b="1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87681" y="1420369"/>
            <a:ext cx="11131465" cy="3283712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tabLst>
                <a:tab pos="182880" algn="l"/>
              </a:tabLst>
              <a:defRPr lang="en-US" sz="18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defRPr lang="en-US" sz="16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Univers LT Std 45 Light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defRPr lang="en-US" sz="14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Univers LT Std 45 Light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defRPr lang="en-US" sz="12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Univers LT Std 45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 baseline="0">
                <a:solidFill>
                  <a:schemeClr val="bg2">
                    <a:lumMod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2400" dirty="0" smtClean="0">
                <a:latin typeface="Calibri" pitchFamily="34" charset="0"/>
              </a:rPr>
              <a:t>НИУ </a:t>
            </a:r>
            <a:r>
              <a:rPr lang="ru-RU" sz="2400" dirty="0">
                <a:latin typeface="Calibri" pitchFamily="34" charset="0"/>
              </a:rPr>
              <a:t>МИЭТ, каф. МРТУС (г. </a:t>
            </a:r>
            <a:r>
              <a:rPr lang="ru-RU" sz="2400" dirty="0" smtClean="0">
                <a:latin typeface="Calibri" pitchFamily="34" charset="0"/>
              </a:rPr>
              <a:t>Зеленоград)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Макет </a:t>
            </a:r>
            <a:r>
              <a:rPr lang="ru-RU" sz="2400" dirty="0">
                <a:latin typeface="Calibri" pitchFamily="34" charset="0"/>
              </a:rPr>
              <a:t>системы радиочастотного мониторинга состояния 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сельскохозяйственных </a:t>
            </a:r>
            <a:r>
              <a:rPr lang="ru-RU" sz="2400" dirty="0">
                <a:latin typeface="Calibri" pitchFamily="34" charset="0"/>
              </a:rPr>
              <a:t>угодий 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(</a:t>
            </a:r>
            <a:r>
              <a:rPr lang="ru-RU" sz="2400" dirty="0">
                <a:latin typeface="Calibri" pitchFamily="34" charset="0"/>
              </a:rPr>
              <a:t>агропромышленный комплекс, пищевая 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промышленность</a:t>
            </a:r>
            <a:r>
              <a:rPr lang="ru-RU" sz="2400" dirty="0">
                <a:latin typeface="Calibri" pitchFamily="34" charset="0"/>
              </a:rPr>
              <a:t>).</a:t>
            </a:r>
            <a:endParaRPr lang="en-US" sz="2400" dirty="0">
              <a:latin typeface="Calibri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   Стенд </a:t>
            </a:r>
            <a:r>
              <a:rPr lang="ru-RU" sz="2400" dirty="0">
                <a:latin typeface="Calibri" pitchFamily="34" charset="0"/>
              </a:rPr>
              <a:t>предназначен для отработки 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алгоритмов </a:t>
            </a:r>
            <a:r>
              <a:rPr lang="ru-RU" sz="2400" dirty="0">
                <a:latin typeface="Calibri" pitchFamily="34" charset="0"/>
              </a:rPr>
              <a:t>работы радиолокаторов </a:t>
            </a:r>
            <a:r>
              <a:rPr lang="ru-RU" sz="2400" dirty="0" smtClean="0">
                <a:latin typeface="Calibri" pitchFamily="34" charset="0"/>
              </a:rPr>
              <a:t>с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синтезированной апертурой антенны.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На </a:t>
            </a:r>
            <a:r>
              <a:rPr lang="ru-RU" sz="2400" dirty="0">
                <a:latin typeface="Calibri" pitchFamily="34" charset="0"/>
              </a:rPr>
              <a:t>данный момент </a:t>
            </a:r>
            <a:r>
              <a:rPr lang="ru-RU" sz="2400" dirty="0" smtClean="0">
                <a:latin typeface="Calibri" pitchFamily="34" charset="0"/>
              </a:rPr>
              <a:t>разрабатываемое изделие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в </a:t>
            </a:r>
            <a:r>
              <a:rPr lang="ru-RU" sz="2400" dirty="0">
                <a:latin typeface="Calibri" pitchFamily="34" charset="0"/>
              </a:rPr>
              <a:t>13 раз дешевле зарубежных аналогов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НИУ </a:t>
            </a:r>
            <a:r>
              <a:rPr lang="ru-RU" sz="2400" dirty="0" smtClean="0">
                <a:latin typeface="Calibri" pitchFamily="34" charset="0"/>
              </a:rPr>
              <a:t>МИЭТ, каф</a:t>
            </a:r>
            <a:r>
              <a:rPr lang="ru-RU" sz="2400" dirty="0">
                <a:latin typeface="Calibri" pitchFamily="34" charset="0"/>
              </a:rPr>
              <a:t>. </a:t>
            </a:r>
            <a:r>
              <a:rPr lang="ru-RU" sz="2400" dirty="0">
                <a:latin typeface="Calibri" pitchFamily="34" charset="0"/>
              </a:rPr>
              <a:t>ТКС  (г. Зеленоград)</a:t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Исследовательский комплекс </a:t>
            </a:r>
            <a:r>
              <a:rPr lang="en-US" sz="2400" dirty="0">
                <a:latin typeface="Calibri" pitchFamily="34" charset="0"/>
              </a:rPr>
              <a:t>MIMO</a:t>
            </a:r>
            <a:r>
              <a:rPr lang="ru-RU" sz="2400" dirty="0">
                <a:latin typeface="Calibri" pitchFamily="34" charset="0"/>
              </a:rPr>
              <a:t> для систем связи </a:t>
            </a:r>
            <a:r>
              <a:rPr lang="en-US" sz="2400" dirty="0">
                <a:latin typeface="Calibri" pitchFamily="34" charset="0"/>
              </a:rPr>
              <a:t>5G</a:t>
            </a:r>
            <a:r>
              <a:rPr lang="ru-RU" sz="2400" dirty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184" y="1890269"/>
            <a:ext cx="4971546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414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87681" y="645603"/>
            <a:ext cx="11359049" cy="609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Заключение</a:t>
            </a:r>
            <a:endParaRPr lang="en-US" sz="3600" b="1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87681" y="1420369"/>
            <a:ext cx="11131465" cy="3283712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tabLst>
                <a:tab pos="182880" algn="l"/>
              </a:tabLst>
              <a:defRPr lang="en-US" sz="18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defRPr lang="en-US" sz="16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Univers LT Std 45 Light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defRPr lang="en-US" sz="14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Univers LT Std 45 Light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SzPct val="70000"/>
              <a:buFont typeface="Wingdings" charset="2"/>
              <a:buChar char="§"/>
              <a:defRPr lang="en-US" sz="1200" b="0" i="0" kern="12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Univers LT Std 45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 baseline="0">
                <a:solidFill>
                  <a:schemeClr val="bg2">
                    <a:lumMod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ООО «</a:t>
            </a:r>
            <a:r>
              <a:rPr lang="ru-RU" altLang="ru-RU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Сотем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» на </a:t>
            </a:r>
            <a:r>
              <a:rPr lang="ru-RU" altLang="ru-RU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сегодня обладает 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доступом к ключевым компетенциям </a:t>
            </a:r>
            <a:r>
              <a:rPr lang="ru-RU" altLang="ru-RU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в области проектирования, </a:t>
            </a:r>
            <a:r>
              <a:rPr lang="ru-RU" altLang="ru-RU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прототипирования</a:t>
            </a:r>
            <a:r>
              <a:rPr lang="ru-RU" altLang="ru-RU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и тестирования 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радиоэлектронной аппаратуры и элементов ЭКБ;</a:t>
            </a:r>
            <a:endParaRPr lang="ru-RU" altLang="ru-RU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800"/>
              </a:spcAft>
            </a:pP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ООО 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«</a:t>
            </a:r>
            <a:r>
              <a:rPr lang="ru-RU" altLang="ru-RU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Сотем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» обладает возможностями и компетенциями для создания</a:t>
            </a:r>
            <a:r>
              <a:rPr lang="en-US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и запуска в кратчайшие сроки 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научно-учебных центров (лабораторий ) для ВУЗов и предприятий промышленности;</a:t>
            </a:r>
          </a:p>
          <a:p>
            <a:pPr>
              <a:spcAft>
                <a:spcPts val="800"/>
              </a:spcAft>
            </a:pP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Опытом работы по организации и проведению испытаний ЭКБ поделится наш партнер - «Инженерный центр АСК» - руководитель  Сергей </a:t>
            </a:r>
            <a:r>
              <a:rPr lang="ru-RU" altLang="ru-RU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Колочков</a:t>
            </a:r>
            <a:r>
              <a:rPr lang="ru-RU" altLang="ru-RU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ru-RU" altLang="ru-RU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1" y="5283200"/>
            <a:ext cx="1135904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lvl="0" indent="0" algn="ctr" defTabSz="9144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  <a:endParaRPr lang="en-US" sz="36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14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233" y="2201972"/>
            <a:ext cx="10058400" cy="3919428"/>
          </a:xfrm>
        </p:spPr>
        <p:txBody>
          <a:bodyPr>
            <a:normAutofit/>
          </a:bodyPr>
          <a:lstStyle/>
          <a:p>
            <a:pPr algn="just" defTabSz="457200"/>
            <a:r>
              <a:rPr lang="ru-RU" sz="3200" b="1" dirty="0" smtClean="0">
                <a:latin typeface="Calibri" pitchFamily="34" charset="0"/>
              </a:rPr>
              <a:t>Опыт организации и проведения исследований, измерений и испытаний ЭКБ. </a:t>
            </a:r>
            <a:r>
              <a:rPr lang="ru-RU" sz="3200" dirty="0" smtClean="0">
                <a:latin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Инженерный центр АСК - Руководитель </a:t>
            </a:r>
            <a:r>
              <a:rPr lang="ru-RU" sz="3200" dirty="0" err="1" smtClean="0">
                <a:latin typeface="Calibri" pitchFamily="34" charset="0"/>
              </a:rPr>
              <a:t>Колочков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Сергей </a:t>
            </a:r>
            <a:r>
              <a:rPr lang="ru-RU" sz="3200" dirty="0" smtClean="0">
                <a:latin typeface="Calibri" pitchFamily="34" charset="0"/>
              </a:rPr>
              <a:t>Викторович.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0233" y="1077426"/>
            <a:ext cx="101830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Представление некоторых технических решений по оснащению учебно-научных лабораторий </a:t>
            </a:r>
            <a:r>
              <a:rPr lang="ru-RU" sz="3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ВУЗов </a:t>
            </a:r>
            <a:r>
              <a:rPr lang="ru-RU" sz="3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и </a:t>
            </a:r>
            <a:r>
              <a:rPr lang="ru-RU" sz="3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предприятий промышленности. </a:t>
            </a:r>
          </a:p>
          <a:p>
            <a:pPr algn="just"/>
            <a:r>
              <a:rPr lang="ru-RU" sz="3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ООО </a:t>
            </a:r>
            <a:r>
              <a:rPr lang="ru-RU" sz="3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«</a:t>
            </a:r>
            <a:r>
              <a:rPr lang="ru-RU" sz="32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Сотем</a:t>
            </a:r>
            <a:r>
              <a:rPr lang="ru-RU" sz="3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» - Генеральный </a:t>
            </a:r>
            <a:r>
              <a:rPr lang="ru-RU" sz="3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директор Субботина </a:t>
            </a:r>
            <a:r>
              <a:rPr lang="ru-RU" sz="32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Наталья Владимировна, заслуженный создатель космической техники.</a:t>
            </a:r>
          </a:p>
          <a:p>
            <a:pPr algn="just"/>
            <a:endParaRPr lang="ru-RU" sz="32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7"/>
          <p:cNvSpPr>
            <a:spLocks noGrp="1"/>
          </p:cNvSpPr>
          <p:nvPr>
            <p:ph sz="half" idx="1"/>
          </p:nvPr>
        </p:nvSpPr>
        <p:spPr>
          <a:xfrm>
            <a:off x="96383" y="1210102"/>
            <a:ext cx="5524500" cy="5556652"/>
          </a:xfrm>
        </p:spPr>
        <p:txBody>
          <a:bodyPr>
            <a:normAutofit/>
          </a:bodyPr>
          <a:lstStyle/>
          <a:p>
            <a:endParaRPr lang="ru-RU" altLang="ru-RU" sz="1867" b="1" dirty="0" smtClean="0"/>
          </a:p>
          <a:p>
            <a:pPr lvl="1">
              <a:buSzPct val="100000"/>
              <a:buNone/>
            </a:pPr>
            <a:r>
              <a:rPr lang="ru-RU" altLang="ru-RU" dirty="0" smtClean="0"/>
              <a:t>ООО «</a:t>
            </a:r>
            <a:r>
              <a:rPr lang="ru-RU" altLang="ru-RU" dirty="0" err="1" smtClean="0"/>
              <a:t>Сотем</a:t>
            </a:r>
            <a:r>
              <a:rPr lang="ru-RU" altLang="ru-RU" dirty="0" smtClean="0"/>
              <a:t>» –  «Современные технологии мониторинга» - Российская компания, создана 15 марта 2010 г., является  в том числе официальным дистрибьютором, интегратором ООО «</a:t>
            </a:r>
            <a:r>
              <a:rPr lang="ru-RU" altLang="ru-RU" dirty="0" err="1" smtClean="0"/>
              <a:t>Нэшнл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Инструментс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Раша</a:t>
            </a:r>
            <a:r>
              <a:rPr lang="ru-RU" altLang="ru-RU" dirty="0" smtClean="0"/>
              <a:t>»;</a:t>
            </a:r>
          </a:p>
          <a:p>
            <a:pPr lvl="1">
              <a:buSzPct val="100000"/>
              <a:buNone/>
            </a:pPr>
            <a:r>
              <a:rPr lang="ru-RU" altLang="ru-RU" sz="1867" b="1" dirty="0" smtClean="0"/>
              <a:t>Рынки:</a:t>
            </a:r>
          </a:p>
          <a:p>
            <a:pPr lvl="1"/>
            <a:r>
              <a:rPr lang="ru-RU" altLang="ru-RU" sz="1867" dirty="0" smtClean="0"/>
              <a:t>Связь </a:t>
            </a:r>
            <a:r>
              <a:rPr lang="ru-RU" altLang="ru-RU" sz="1867" dirty="0"/>
              <a:t>и телекоммуникации;</a:t>
            </a:r>
          </a:p>
          <a:p>
            <a:pPr lvl="1"/>
            <a:r>
              <a:rPr lang="ru-RU" altLang="ru-RU" sz="1867" dirty="0"/>
              <a:t>РЭА и микроэлектроника;</a:t>
            </a:r>
          </a:p>
          <a:p>
            <a:pPr lvl="1"/>
            <a:r>
              <a:rPr lang="ru-RU" altLang="ru-RU" sz="1867" dirty="0"/>
              <a:t>Авиация, Космос, Транспорт;</a:t>
            </a:r>
          </a:p>
          <a:p>
            <a:pPr lvl="1"/>
            <a:r>
              <a:rPr lang="ru-RU" altLang="ru-RU" sz="1867" dirty="0"/>
              <a:t>ВУЗы и </a:t>
            </a:r>
            <a:r>
              <a:rPr lang="ru-RU" altLang="ru-RU" sz="1867" dirty="0" smtClean="0"/>
              <a:t>др.</a:t>
            </a:r>
            <a:endParaRPr lang="ru-RU" altLang="ru-RU" sz="1867" dirty="0"/>
          </a:p>
          <a:p>
            <a:pPr lvl="1"/>
            <a:endParaRPr lang="ru-RU" altLang="ru-RU" sz="1867" dirty="0"/>
          </a:p>
          <a:p>
            <a:r>
              <a:rPr lang="ru-RU" altLang="ru-RU" sz="1867" b="1" dirty="0"/>
              <a:t>Область деятельности:</a:t>
            </a:r>
          </a:p>
          <a:p>
            <a:pPr lvl="1"/>
            <a:r>
              <a:rPr lang="ru-RU" altLang="ru-RU" sz="1867" dirty="0"/>
              <a:t>Автоматизация измерений и тестирования;</a:t>
            </a:r>
          </a:p>
          <a:p>
            <a:pPr lvl="1"/>
            <a:r>
              <a:rPr lang="ru-RU" altLang="ru-RU" sz="1867" dirty="0"/>
              <a:t>Средства разработки РЭА;</a:t>
            </a:r>
          </a:p>
          <a:p>
            <a:pPr lvl="1"/>
            <a:r>
              <a:rPr lang="ru-RU" altLang="ru-RU" sz="1867" dirty="0" err="1"/>
              <a:t>Прототипирование</a:t>
            </a:r>
            <a:r>
              <a:rPr lang="ru-RU" altLang="ru-RU" sz="1867" dirty="0"/>
              <a:t>, </a:t>
            </a:r>
            <a:r>
              <a:rPr lang="ru-RU" altLang="ru-RU" sz="1867" dirty="0" smtClean="0"/>
              <a:t>функциональное и параметрическое тестирование.</a:t>
            </a:r>
            <a:endParaRPr lang="ru-RU" altLang="ru-RU" sz="1867" dirty="0"/>
          </a:p>
          <a:p>
            <a:pPr lvl="1"/>
            <a:endParaRPr lang="ru-RU" altLang="ru-RU" sz="1867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383" y="613084"/>
            <a:ext cx="10058400" cy="59701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 компании</a:t>
            </a:r>
            <a:endParaRPr lang="ru-RU" sz="3600" b="1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6327850" y="1190650"/>
            <a:ext cx="5524500" cy="555665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1867" b="1" dirty="0" smtClean="0"/>
              <a:t>Наши заказчики:</a:t>
            </a:r>
            <a:endParaRPr lang="ru-RU" altLang="ru-RU" sz="1867" b="1" dirty="0"/>
          </a:p>
          <a:p>
            <a:pPr lvl="1"/>
            <a:r>
              <a:rPr lang="ru-RU" altLang="ru-RU" sz="1867" dirty="0" smtClean="0"/>
              <a:t>Концерн Вега;</a:t>
            </a:r>
          </a:p>
          <a:p>
            <a:pPr lvl="1"/>
            <a:r>
              <a:rPr lang="ru-RU" altLang="ru-RU" sz="1867" dirty="0" smtClean="0"/>
              <a:t>Концерн РТИ Системы;</a:t>
            </a:r>
          </a:p>
          <a:p>
            <a:pPr lvl="1"/>
            <a:r>
              <a:rPr lang="ru-RU" altLang="ru-RU" sz="1867" dirty="0" smtClean="0"/>
              <a:t>Концерн Алмаз-Антей;</a:t>
            </a:r>
          </a:p>
          <a:p>
            <a:pPr lvl="1"/>
            <a:r>
              <a:rPr lang="ru-RU" altLang="ru-RU" sz="1867" dirty="0" smtClean="0"/>
              <a:t>Корпорация МИТ;</a:t>
            </a:r>
          </a:p>
          <a:p>
            <a:pPr lvl="1"/>
            <a:r>
              <a:rPr lang="ru-RU" altLang="ru-RU" sz="1867" dirty="0" smtClean="0"/>
              <a:t>Российские Космические Системы;</a:t>
            </a:r>
          </a:p>
          <a:p>
            <a:pPr lvl="1"/>
            <a:r>
              <a:rPr lang="ru-RU" altLang="ru-RU" sz="1867" dirty="0" smtClean="0"/>
              <a:t>НИИ КП;</a:t>
            </a:r>
          </a:p>
          <a:p>
            <a:pPr lvl="1"/>
            <a:r>
              <a:rPr lang="ru-RU" altLang="ru-RU" sz="1867" dirty="0" err="1" smtClean="0"/>
              <a:t>Интернавигация</a:t>
            </a:r>
            <a:r>
              <a:rPr lang="ru-RU" altLang="ru-RU" sz="1867" dirty="0" smtClean="0"/>
              <a:t>;</a:t>
            </a:r>
          </a:p>
          <a:p>
            <a:pPr lvl="1"/>
            <a:r>
              <a:rPr lang="ru-RU" altLang="ru-RU" sz="1867" dirty="0" smtClean="0"/>
              <a:t>КБ Навис;</a:t>
            </a:r>
          </a:p>
          <a:p>
            <a:pPr lvl="1"/>
            <a:r>
              <a:rPr lang="ru-RU" altLang="ru-RU" sz="1867" dirty="0" smtClean="0"/>
              <a:t>ФГУП НИИР;</a:t>
            </a:r>
          </a:p>
          <a:p>
            <a:pPr lvl="1"/>
            <a:r>
              <a:rPr lang="ru-RU" altLang="ru-RU" sz="1867" dirty="0" smtClean="0"/>
              <a:t>ФГУП ЦЭНКИ;</a:t>
            </a:r>
          </a:p>
          <a:p>
            <a:pPr lvl="1"/>
            <a:r>
              <a:rPr lang="ru-RU" altLang="ru-RU" sz="1867" dirty="0" smtClean="0"/>
              <a:t>ФГУП </a:t>
            </a:r>
            <a:r>
              <a:rPr lang="ru-RU" altLang="ru-RU" sz="1867" dirty="0" err="1" smtClean="0"/>
              <a:t>ЦНИИмаш</a:t>
            </a:r>
            <a:r>
              <a:rPr lang="ru-RU" altLang="ru-RU" sz="1867" dirty="0" smtClean="0"/>
              <a:t>;</a:t>
            </a:r>
          </a:p>
          <a:p>
            <a:pPr lvl="1"/>
            <a:r>
              <a:rPr lang="ru-RU" altLang="ru-RU" sz="1867" dirty="0" smtClean="0"/>
              <a:t>ВНИИФТРИ;</a:t>
            </a:r>
          </a:p>
          <a:p>
            <a:pPr lvl="1"/>
            <a:endParaRPr lang="ru-RU" altLang="ru-RU" sz="1867" dirty="0"/>
          </a:p>
          <a:p>
            <a:pPr lvl="1"/>
            <a:r>
              <a:rPr lang="ru-RU" altLang="ru-RU" sz="1867" dirty="0" smtClean="0"/>
              <a:t>МИЭТ;</a:t>
            </a:r>
          </a:p>
          <a:p>
            <a:pPr lvl="1"/>
            <a:r>
              <a:rPr lang="ru-RU" altLang="ru-RU" sz="1867" dirty="0" smtClean="0"/>
              <a:t>МФТИ;</a:t>
            </a:r>
          </a:p>
          <a:p>
            <a:pPr lvl="1"/>
            <a:r>
              <a:rPr lang="ru-RU" altLang="ru-RU" sz="1867" dirty="0" err="1" smtClean="0"/>
              <a:t>ИжГТУ</a:t>
            </a:r>
            <a:r>
              <a:rPr lang="ru-RU" altLang="ru-RU" sz="1867" dirty="0" smtClean="0"/>
              <a:t>;</a:t>
            </a:r>
          </a:p>
          <a:p>
            <a:pPr lvl="1"/>
            <a:r>
              <a:rPr lang="ru-RU" altLang="ru-RU" dirty="0" err="1" smtClean="0"/>
              <a:t>Сормовский</a:t>
            </a:r>
            <a:r>
              <a:rPr lang="ru-RU" altLang="ru-RU" dirty="0" smtClean="0"/>
              <a:t> механический техникум;</a:t>
            </a:r>
          </a:p>
          <a:p>
            <a:pPr lvl="1"/>
            <a:r>
              <a:rPr lang="ru-RU" altLang="ru-RU" dirty="0" err="1" smtClean="0"/>
              <a:t>Арзамасский</a:t>
            </a:r>
            <a:r>
              <a:rPr lang="ru-RU" altLang="ru-RU" dirty="0" smtClean="0"/>
              <a:t> приборостроительный колледж им.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П.И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Пландина</a:t>
            </a:r>
            <a:endParaRPr lang="ru-RU" altLang="ru-RU" dirty="0" smtClean="0"/>
          </a:p>
          <a:p>
            <a:pPr lvl="1"/>
            <a:r>
              <a:rPr lang="ru-RU" altLang="ru-RU" dirty="0" smtClean="0"/>
              <a:t>….</a:t>
            </a:r>
          </a:p>
          <a:p>
            <a:pPr lvl="1"/>
            <a:endParaRPr lang="ru-RU" altLang="ru-RU" sz="1867" dirty="0" smtClean="0"/>
          </a:p>
          <a:p>
            <a:pPr lvl="1"/>
            <a:endParaRPr lang="ru-RU" altLang="ru-RU" sz="1867" dirty="0" smtClean="0"/>
          </a:p>
          <a:p>
            <a:pPr lvl="1"/>
            <a:endParaRPr lang="en-US" altLang="ru-RU" sz="1867" dirty="0"/>
          </a:p>
        </p:txBody>
      </p:sp>
    </p:spTree>
    <p:extLst>
      <p:ext uri="{BB962C8B-B14F-4D97-AF65-F5344CB8AC3E}">
        <p14:creationId xmlns:p14="http://schemas.microsoft.com/office/powerpoint/2010/main" xmlns="" val="22434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039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Основные направления деятельности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400" y="1737360"/>
            <a:ext cx="10896600" cy="503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Разработка и внедрение автоматизированных аппаратно-программных комплексов (АПК) проектирования, моделирования и испытания радиоэлектронных систем для различных предприятий промышленности, включая ВПК;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Разработка и создание многофункциональных систем мониторинга и имитации РЭО, имитаторов навигационных, радиолокационных и связных сигналов отечественных и зарубежных систем; 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Разработка  и поставка систем тестирования и диагностики сложных радиотехнических систем, узлов, блоков и элементов ЭКБ;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Участие в создании испытательных стендов (в том числе комплексных) в части систем управления, регистрации, сбора и обработки </a:t>
            </a:r>
            <a:r>
              <a:rPr lang="ru-RU" sz="2000" dirty="0" smtClean="0">
                <a:cs typeface="Arial" pitchFamily="34" charset="0"/>
              </a:rPr>
              <a:t>информации;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Участие в выполнении НИР и ОКР;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Участие в конкурсах ВУЗ-предприятие как в качестве индустриального партнера, так и в качестве соисполнителя;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Оснащение учебных и научных лабораторий, ВУЗов и предприятий  современными аппаратно-программными комплексами.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</a:pPr>
            <a:endParaRPr lang="ru-R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Услуги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400" y="2400300"/>
            <a:ext cx="10896600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Поставка технологий, оборудования и ПО;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Гарантийное и </a:t>
            </a:r>
            <a:r>
              <a:rPr lang="ru-RU" sz="2400" dirty="0" err="1" smtClean="0">
                <a:cs typeface="Arial" pitchFamily="34" charset="0"/>
              </a:rPr>
              <a:t>постгарантийное</a:t>
            </a:r>
            <a:r>
              <a:rPr lang="ru-RU" sz="2400" dirty="0" smtClean="0">
                <a:cs typeface="Arial" pitchFamily="34" charset="0"/>
              </a:rPr>
              <a:t> обслуживание;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Оказание инжиниринговых и консалтинговых услуг;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Обучение пользователей: работе в графической среде </a:t>
            </a:r>
            <a:r>
              <a:rPr lang="en-US" sz="2400" dirty="0" err="1" smtClean="0">
                <a:cs typeface="Arial" pitchFamily="34" charset="0"/>
              </a:rPr>
              <a:t>LabView</a:t>
            </a:r>
            <a:r>
              <a:rPr lang="ru-RU" sz="2400" dirty="0" smtClean="0">
                <a:cs typeface="Arial" pitchFamily="34" charset="0"/>
              </a:rPr>
              <a:t>, программированию систем и ПЛИС в реальном времени, разработке модульных приборов и </a:t>
            </a:r>
            <a:r>
              <a:rPr lang="ru-RU" sz="2400" dirty="0" err="1" smtClean="0">
                <a:cs typeface="Arial" pitchFamily="34" charset="0"/>
              </a:rPr>
              <a:t>ВЧ-приложений</a:t>
            </a:r>
            <a:r>
              <a:rPr lang="ru-RU" sz="2400" dirty="0" smtClean="0">
                <a:cs typeface="Arial" pitchFamily="34" charset="0"/>
              </a:rPr>
              <a:t>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Дистанционное решение сервисных </a:t>
            </a:r>
            <a:r>
              <a:rPr lang="ru-RU" sz="2400" dirty="0" smtClean="0">
                <a:cs typeface="Arial" pitchFamily="34" charset="0"/>
              </a:rPr>
              <a:t>задач </a:t>
            </a:r>
            <a:r>
              <a:rPr lang="ru-RU" sz="2400" dirty="0" smtClean="0">
                <a:cs typeface="Arial" pitchFamily="34" charset="0"/>
              </a:rPr>
              <a:t>и т.п.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endParaRPr lang="ru-RU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Примеры </a:t>
            </a:r>
            <a:r>
              <a:rPr lang="ru-RU" sz="2800" b="1" dirty="0" smtClean="0"/>
              <a:t>решений </a:t>
            </a:r>
            <a:r>
              <a:rPr lang="ru-RU" sz="2800" b="1" dirty="0" smtClean="0"/>
              <a:t>по оборудованию учебно-научных центров (лабораторий) ВУЗов, техникумов и предприятий промышленности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" y="2105891"/>
            <a:ext cx="10896600" cy="479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</a:pPr>
            <a:r>
              <a:rPr lang="ru-RU" sz="2400" dirty="0" smtClean="0"/>
              <a:t>Учебно-научные центры предназначены для: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внедрения инновационных механизмов  подготовки студентов в образовательный̆ процесс на базе современного оборудования и программного </a:t>
            </a:r>
            <a:r>
              <a:rPr lang="ru-RU" sz="2400" dirty="0" smtClean="0"/>
              <a:t>обеспечения;</a:t>
            </a:r>
            <a:endParaRPr lang="ru-RU" sz="2400" dirty="0" smtClean="0"/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обучения основам физики, радиотехники, радиолокации, навигации, связи и др.;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подготовки профессиональных, высококвалифицированных специалистов и проведения научных и прикладных исследований в области проектирования, разработки и </a:t>
            </a:r>
            <a:r>
              <a:rPr lang="ru-RU" sz="2400" dirty="0" smtClean="0"/>
              <a:t>тестирования радиоэлектронной аппаратуры  (радиолокации, навигации, связи) и ее компонентов;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автоматизации </a:t>
            </a:r>
            <a:r>
              <a:rPr lang="ru-RU" sz="2400" dirty="0" smtClean="0"/>
              <a:t>измерений параметров радиотехнических устройств и сигналов, </a:t>
            </a:r>
            <a:r>
              <a:rPr lang="ru-RU" sz="2400" dirty="0" smtClean="0"/>
              <a:t>антенных измерений, тестирования ЭКБ и др. </a:t>
            </a:r>
            <a:endParaRPr lang="ru-RU" sz="2400" dirty="0" smtClean="0"/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endParaRPr lang="ru-RU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5513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800" b="1" dirty="0" smtClean="0"/>
              <a:t>Ресурсный </a:t>
            </a:r>
            <a:r>
              <a:rPr lang="ru-RU" sz="2800" b="1" dirty="0" smtClean="0"/>
              <a:t>центр по формированию профессиональных компетенций специалистов для высокотехнологичного производства предприятий оборонно-промышленного комплекса на базе </a:t>
            </a:r>
            <a:r>
              <a:rPr lang="ru-RU" sz="2800" b="1" dirty="0" err="1" smtClean="0"/>
              <a:t>Балахнинского</a:t>
            </a:r>
            <a:r>
              <a:rPr lang="ru-RU" sz="2800" b="1" dirty="0" smtClean="0"/>
              <a:t> технического техникума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3175000"/>
            <a:ext cx="1089660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</a:pPr>
            <a:r>
              <a:rPr lang="ru-RU" sz="2400" dirty="0" smtClean="0"/>
              <a:t>Состав: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электромонтажная </a:t>
            </a:r>
            <a:r>
              <a:rPr lang="ru-RU" sz="2400" dirty="0" smtClean="0"/>
              <a:t>мастерская; </a:t>
            </a:r>
            <a:endParaRPr lang="ru-RU" sz="2400" dirty="0" smtClean="0"/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лаборатория </a:t>
            </a:r>
            <a:r>
              <a:rPr lang="ru-RU" sz="2400" dirty="0" smtClean="0"/>
              <a:t>электронной техники.</a:t>
            </a:r>
            <a:r>
              <a:rPr lang="ru-RU" sz="2400" dirty="0" smtClean="0"/>
              <a:t> 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endParaRPr lang="ru-RU" sz="2400" dirty="0" smtClean="0">
              <a:cs typeface="Arial" pitchFamily="34" charset="0"/>
            </a:endParaRPr>
          </a:p>
        </p:txBody>
      </p:sp>
      <p:sp>
        <p:nvSpPr>
          <p:cNvPr id="97283" name="AutoShape 3" descr="D:\%D0%9D%D0%B0%D1%82%D0%B0%D0%BB%D1%8C%D1%8F\%D0%A1%D0%9E%D0%A2%D0%95%D0%9C\%D0%9C%D0%98%D0%AD%D0%A2\DSC_0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830" y="2105891"/>
            <a:ext cx="54673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55134"/>
            <a:ext cx="10058400" cy="1450757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2. Ресурсный </a:t>
            </a:r>
            <a:r>
              <a:rPr lang="ru-RU" sz="2500" b="1" dirty="0" smtClean="0"/>
              <a:t>центр подготовки сотрудников инновационных производств оборонно-промышленного комплекса по выпуску систем противоракетной и противовоздушной обороны на базе </a:t>
            </a:r>
            <a:r>
              <a:rPr lang="ru-RU" sz="2500" b="1" dirty="0" err="1" smtClean="0"/>
              <a:t>Арзамасского</a:t>
            </a:r>
            <a:r>
              <a:rPr lang="ru-RU" sz="2500" b="1" dirty="0" smtClean="0"/>
              <a:t> приборостроительного колледжа</a:t>
            </a:r>
            <a:endParaRPr lang="ru-RU" sz="2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" y="2105891"/>
            <a:ext cx="1089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</a:pPr>
            <a:r>
              <a:rPr lang="ru-RU" sz="2400" dirty="0" smtClean="0"/>
              <a:t>Состав:</a:t>
            </a:r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Радиомонтажная </a:t>
            </a:r>
            <a:r>
              <a:rPr lang="ru-RU" sz="2400" dirty="0" smtClean="0"/>
              <a:t>мастерская; </a:t>
            </a:r>
            <a:endParaRPr lang="ru-RU" sz="2400" dirty="0" smtClean="0"/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Стенд </a:t>
            </a:r>
            <a:r>
              <a:rPr lang="ru-RU" sz="2400" dirty="0" smtClean="0"/>
              <a:t>калибровки датчиков угловых скоростей; </a:t>
            </a:r>
            <a:endParaRPr lang="ru-RU" sz="2400" dirty="0" smtClean="0"/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r>
              <a:rPr lang="ru-RU" sz="2400" dirty="0" smtClean="0"/>
              <a:t>Стенд </a:t>
            </a:r>
            <a:r>
              <a:rPr lang="ru-RU" sz="2400" dirty="0" smtClean="0"/>
              <a:t>измерения вибрационных характеристик роторных систем. </a:t>
            </a:r>
            <a:endParaRPr lang="ru-RU" sz="2400" dirty="0" smtClean="0"/>
          </a:p>
          <a:p>
            <a:pPr marL="173038" indent="-173038" defTabSz="455613">
              <a:lnSpc>
                <a:spcPct val="90000"/>
              </a:lnSpc>
              <a:spcBef>
                <a:spcPts val="575"/>
              </a:spcBef>
              <a:buClr>
                <a:srgbClr val="7F7F7F"/>
              </a:buClr>
              <a:buSzPct val="70000"/>
              <a:buFont typeface="Arial" pitchFamily="34" charset="0"/>
              <a:buChar char="•"/>
            </a:pPr>
            <a:endParaRPr lang="ru-RU" sz="2400" dirty="0" smtClean="0">
              <a:cs typeface="Arial" pitchFamily="34" charset="0"/>
            </a:endParaRPr>
          </a:p>
        </p:txBody>
      </p:sp>
      <p:sp>
        <p:nvSpPr>
          <p:cNvPr id="97283" name="AutoShape 3" descr="D:\%D0%9D%D0%B0%D1%82%D0%B0%D0%BB%D1%8C%D1%8F\%D0%A1%D0%9E%D0%A2%D0%95%D0%9C\%D0%9C%D0%98%D0%AD%D0%A2\DSC_0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460" y="3775363"/>
            <a:ext cx="6042440" cy="28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9800" y="642203"/>
            <a:ext cx="10058400" cy="1450757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3. Ресурсный </a:t>
            </a:r>
            <a:r>
              <a:rPr lang="ru-RU" sz="2500" b="1" dirty="0" smtClean="0"/>
              <a:t>Центр обучения и переподготовки по направлениям "Автоматические системы управления" и "Метрология" Концерна Алмаз-Антей на базе </a:t>
            </a:r>
            <a:r>
              <a:rPr lang="ru-RU" sz="2500" b="1" dirty="0" err="1" smtClean="0"/>
              <a:t>Сормовского</a:t>
            </a:r>
            <a:r>
              <a:rPr lang="ru-RU" sz="2500" b="1" dirty="0" smtClean="0"/>
              <a:t> </a:t>
            </a:r>
            <a:r>
              <a:rPr lang="ru-RU" sz="2500" b="1" dirty="0" smtClean="0"/>
              <a:t>механического техникума</a:t>
            </a:r>
            <a:endParaRPr lang="ru-RU" sz="2500" b="1" dirty="0"/>
          </a:p>
        </p:txBody>
      </p:sp>
      <p:sp>
        <p:nvSpPr>
          <p:cNvPr id="97283" name="AutoShape 3" descr="D:\%D0%9D%D0%B0%D1%82%D0%B0%D0%BB%D1%8C%D1%8F\%D0%A1%D0%9E%D0%A2%D0%95%D0%9C\%D0%9C%D0%98%D0%AD%D0%A2\DSC_0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800" y="2401603"/>
            <a:ext cx="6210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tem Template 2017_16x9_Final" id="{5F9CE4D2-0FB3-CE42-9199-C274F131862A}" vid="{5EA27FE7-24DD-104F-9D63-E1B067E1621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586</Words>
  <Application>Microsoft Office PowerPoint</Application>
  <PresentationFormat>Произвольный</PresentationFormat>
  <Paragraphs>90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Ретроспектива</vt:lpstr>
      <vt:lpstr>Слайд 1</vt:lpstr>
      <vt:lpstr>Опыт организации и проведения исследований, измерений и испытаний ЭКБ.  Инженерный центр АСК - Руководитель Колочков Сергей Викторович.</vt:lpstr>
      <vt:lpstr>О компании</vt:lpstr>
      <vt:lpstr>Основные направления деятельности</vt:lpstr>
      <vt:lpstr>Услуги</vt:lpstr>
      <vt:lpstr>Примеры решений по оборудованию учебно-научных центров (лабораторий) ВУЗов, техникумов и предприятий промышленности</vt:lpstr>
      <vt:lpstr>1. Ресурсный центр по формированию профессиональных компетенций специалистов для высокотехнологичного производства предприятий оборонно-промышленного комплекса на базе Балахнинского технического техникума</vt:lpstr>
      <vt:lpstr>2. Ресурсный центр подготовки сотрудников инновационных производств оборонно-промышленного комплекса по выпуску систем противоракетной и противовоздушной обороны на базе Арзамасского приборостроительного колледжа</vt:lpstr>
      <vt:lpstr>3. Ресурсный Центр обучения и переподготовки по направлениям "Автоматические системы управления" и "Метрология" Концерна Алмаз-Антей на базе Сормовского механического техникума</vt:lpstr>
      <vt:lpstr>4. Учебно-научный центр по технологиям радиолокации и спутниковой связи – МФТИ, Долгопрудный 5. Учебно-исследовательская лаборатория радиотехнического профиля (радиолокация, навигация, связь) на базе технологии “Программируемое радио” (SDR) – филиал МИРЭА на базе АО «НПП «Исток»</vt:lpstr>
      <vt:lpstr>Интернет-сайт: http://sotemgroup.ru/</vt:lpstr>
      <vt:lpstr>Проекты с МИЭТ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Chutko</dc:creator>
  <cp:lastModifiedBy>Internet</cp:lastModifiedBy>
  <cp:revision>106</cp:revision>
  <dcterms:created xsi:type="dcterms:W3CDTF">2017-11-22T09:55:40Z</dcterms:created>
  <dcterms:modified xsi:type="dcterms:W3CDTF">2018-03-21T15:01:06Z</dcterms:modified>
</cp:coreProperties>
</file>